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265" r:id="rId3"/>
    <p:sldId id="351" r:id="rId4"/>
    <p:sldId id="400" r:id="rId5"/>
    <p:sldId id="393" r:id="rId6"/>
    <p:sldId id="388" r:id="rId7"/>
    <p:sldId id="389" r:id="rId8"/>
    <p:sldId id="390" r:id="rId9"/>
    <p:sldId id="392" r:id="rId10"/>
    <p:sldId id="418" r:id="rId11"/>
    <p:sldId id="399" r:id="rId12"/>
    <p:sldId id="417" r:id="rId13"/>
    <p:sldId id="397" r:id="rId14"/>
    <p:sldId id="394" r:id="rId15"/>
    <p:sldId id="395" r:id="rId16"/>
    <p:sldId id="408" r:id="rId17"/>
    <p:sldId id="398" r:id="rId18"/>
    <p:sldId id="396" r:id="rId19"/>
    <p:sldId id="409" r:id="rId20"/>
    <p:sldId id="402" r:id="rId21"/>
    <p:sldId id="378" r:id="rId22"/>
    <p:sldId id="413" r:id="rId23"/>
    <p:sldId id="345" r:id="rId24"/>
    <p:sldId id="412" r:id="rId25"/>
    <p:sldId id="414" r:id="rId26"/>
    <p:sldId id="416" r:id="rId27"/>
    <p:sldId id="346" r:id="rId28"/>
    <p:sldId id="415" r:id="rId29"/>
    <p:sldId id="380" r:id="rId30"/>
    <p:sldId id="379" r:id="rId31"/>
    <p:sldId id="401" r:id="rId32"/>
    <p:sldId id="375" r:id="rId33"/>
    <p:sldId id="376" r:id="rId34"/>
    <p:sldId id="377" r:id="rId35"/>
    <p:sldId id="357" r:id="rId36"/>
    <p:sldId id="356" r:id="rId37"/>
    <p:sldId id="354" r:id="rId38"/>
    <p:sldId id="358" r:id="rId39"/>
    <p:sldId id="382" r:id="rId40"/>
    <p:sldId id="359" r:id="rId41"/>
    <p:sldId id="360" r:id="rId42"/>
    <p:sldId id="361" r:id="rId43"/>
    <p:sldId id="362" r:id="rId44"/>
    <p:sldId id="363" r:id="rId45"/>
    <p:sldId id="365" r:id="rId46"/>
    <p:sldId id="366" r:id="rId47"/>
    <p:sldId id="367" r:id="rId48"/>
    <p:sldId id="368" r:id="rId49"/>
    <p:sldId id="369" r:id="rId50"/>
    <p:sldId id="370" r:id="rId51"/>
    <p:sldId id="347" r:id="rId52"/>
    <p:sldId id="349" r:id="rId53"/>
    <p:sldId id="350" r:id="rId54"/>
    <p:sldId id="348" r:id="rId55"/>
    <p:sldId id="384" r:id="rId56"/>
    <p:sldId id="386" r:id="rId57"/>
    <p:sldId id="385" r:id="rId58"/>
    <p:sldId id="387" r:id="rId59"/>
    <p:sldId id="411" r:id="rId60"/>
    <p:sldId id="364" r:id="rId61"/>
    <p:sldId id="391" r:id="rId62"/>
    <p:sldId id="371" r:id="rId63"/>
    <p:sldId id="32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26" autoAdjust="0"/>
    <p:restoredTop sz="94624" autoAdjust="0"/>
  </p:normalViewPr>
  <p:slideViewPr>
    <p:cSldViewPr>
      <p:cViewPr varScale="1">
        <p:scale>
          <a:sx n="82" d="100"/>
          <a:sy n="82" d="100"/>
        </p:scale>
        <p:origin x="312" y="72"/>
      </p:cViewPr>
      <p:guideLst>
        <p:guide orient="horz" pos="2160"/>
        <p:guide pos="2880"/>
      </p:guideLst>
    </p:cSldViewPr>
  </p:slideViewPr>
  <p:outlineViewPr>
    <p:cViewPr>
      <p:scale>
        <a:sx n="33" d="100"/>
        <a:sy n="33" d="100"/>
      </p:scale>
      <p:origin x="0" y="2232"/>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5" d="100"/>
          <a:sy n="5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200D93-4A7B-4198-A5A4-7D870B70B3C9}" type="datetimeFigureOut">
              <a:rPr lang="en-US" smtClean="0"/>
              <a:pPr/>
              <a:t>3/27/2022</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F97312-3402-442B-825C-42D3E331756D}"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DC457-9F4B-4A3B-8733-215D79EE3C40}" type="datetimeFigureOut">
              <a:rPr lang="en-US" smtClean="0"/>
              <a:pPr/>
              <a:t>3/27/2022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AFEBF-2DC7-4CCA-AE14-4FA4BD73811E}"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B71E208-0493-49B0-9457-0F3FF8677CD5}" type="datetimeFigureOut">
              <a:rPr lang="en-US" smtClean="0"/>
              <a:pPr/>
              <a:t>3/27/2022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629AA46-36B3-4D99-B0DC-EDC98E0C7999}"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B71E208-0493-49B0-9457-0F3FF8677CD5}" type="datetimeFigureOut">
              <a:rPr lang="en-US" smtClean="0"/>
              <a:pPr/>
              <a:t>3/27/2022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629AA46-36B3-4D99-B0DC-EDC98E0C7999}"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B71E208-0493-49B0-9457-0F3FF8677CD5}" type="datetimeFigureOut">
              <a:rPr lang="en-US" smtClean="0"/>
              <a:pPr/>
              <a:t>3/27/2022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629AA46-36B3-4D99-B0DC-EDC98E0C7999}"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B71E208-0493-49B0-9457-0F3FF8677CD5}" type="datetimeFigureOut">
              <a:rPr lang="en-US" smtClean="0"/>
              <a:pPr/>
              <a:t>3/27/2022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629AA46-36B3-4D99-B0DC-EDC98E0C7999}"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1E208-0493-49B0-9457-0F3FF8677CD5}" type="datetimeFigureOut">
              <a:rPr lang="en-US" smtClean="0"/>
              <a:pPr/>
              <a:t>3/27/2022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629AA46-36B3-4D99-B0DC-EDC98E0C7999}"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B71E208-0493-49B0-9457-0F3FF8677CD5}" type="datetimeFigureOut">
              <a:rPr lang="en-US" smtClean="0"/>
              <a:pPr/>
              <a:t>3/27/2022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629AA46-36B3-4D99-B0DC-EDC98E0C7999}"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B71E208-0493-49B0-9457-0F3FF8677CD5}" type="datetimeFigureOut">
              <a:rPr lang="en-US" smtClean="0"/>
              <a:pPr/>
              <a:t>3/27/2022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629AA46-36B3-4D99-B0DC-EDC98E0C7999}"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B71E208-0493-49B0-9457-0F3FF8677CD5}" type="datetimeFigureOut">
              <a:rPr lang="en-US" smtClean="0"/>
              <a:pPr/>
              <a:t>3/27/2022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629AA46-36B3-4D99-B0DC-EDC98E0C7999}"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1E208-0493-49B0-9457-0F3FF8677CD5}" type="datetimeFigureOut">
              <a:rPr lang="en-US" smtClean="0"/>
              <a:pPr/>
              <a:t>3/27/2022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629AA46-36B3-4D99-B0DC-EDC98E0C7999}"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1E208-0493-49B0-9457-0F3FF8677CD5}" type="datetimeFigureOut">
              <a:rPr lang="en-US" smtClean="0"/>
              <a:pPr/>
              <a:t>3/27/2022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629AA46-36B3-4D99-B0DC-EDC98E0C7999}"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1E208-0493-49B0-9457-0F3FF8677CD5}" type="datetimeFigureOut">
              <a:rPr lang="en-US" smtClean="0"/>
              <a:pPr/>
              <a:t>3/27/2022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629AA46-36B3-4D99-B0DC-EDC98E0C7999}"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1E208-0493-49B0-9457-0F3FF8677CD5}" type="datetimeFigureOut">
              <a:rPr lang="en-US" smtClean="0"/>
              <a:pPr/>
              <a:t>3/27/2022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9AA46-36B3-4D99-B0DC-EDC98E0C7999}"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gif"/><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larryco.com/bridge-learning-center/detail/717"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gif"/><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gif"/><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gif"/><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co.za/imgres?imgurl=http://www.bridgeguys.com/graphics/StripeTailedLemur.jpg&amp;imgrefurl=http://www.bridgeguys.com/doubles/StripetailedApeDouble.html&amp;docid=igIY0riALFMHAM&amp;tbnid=86RlLgPh28ZPrM:&amp;w=378&amp;h=506&amp;ei=cdOaU76uBsWv7AbF1YHQBg&amp;ved=0CAIQxiAwAA&amp;iact=c" TargetMode="Externa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hyperlink" Target="https://www.google.co.za/imgres?imgurl=http://www.missit-missout.com/Gallery-Online/animals-and-wildlife/slides/Durrells-Zoo-Striped-Tails.JPG&amp;imgrefurl=http://www.missit-missout.com/Gallery-Online/animals-and-wildlife/slides/Durrells-Zoo-Striped-Tails.html&amp;docid=v616lh_BvKxnVM&amp;tbnid=P-t-hgA78DqwbM&amp;w=800&amp;h=533&amp;ei=cdOaU76uBsWv7AbF1YHQBg&amp;ved=0CAkQxiAwBw&amp;iact=c"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1142984"/>
            <a:ext cx="7343772" cy="1214414"/>
          </a:xfrm>
        </p:spPr>
        <p:txBody>
          <a:bodyPr>
            <a:normAutofit fontScale="90000"/>
          </a:bodyPr>
          <a:lstStyle/>
          <a:p>
            <a:br>
              <a:rPr lang="en-ZA" dirty="0"/>
            </a:br>
            <a:br>
              <a:rPr lang="en-ZA" dirty="0"/>
            </a:br>
            <a:br>
              <a:rPr lang="en-ZA" dirty="0"/>
            </a:br>
            <a:r>
              <a:rPr lang="en-ZA" dirty="0"/>
              <a:t> Bridge Workshop</a:t>
            </a:r>
            <a:br>
              <a:rPr lang="en-ZA" dirty="0"/>
            </a:br>
            <a:br>
              <a:rPr lang="en-ZA" dirty="0"/>
            </a:br>
            <a:r>
              <a:rPr lang="en-ZA" dirty="0"/>
              <a:t>Double! – new meanings for the World’s Oldest Bid</a:t>
            </a:r>
          </a:p>
        </p:txBody>
      </p:sp>
      <p:sp>
        <p:nvSpPr>
          <p:cNvPr id="65538" name="AutoShape 2" descr="data:image/jpeg;base64,/9j/4AAQSkZJRgABAQAAAQABAAD/2wCEAAkGBxISDxQSEhIQFBUSEBQUEBQUFRAUDxAQFRQWFhUUFBUYHCggGBolGxQUITEhJSkrLi4uFx8zODMsNyotMCsBCgoKDg0OGhAQFywcHxwsLCwsLCwsLCwsLCwsLCwsLCwsLCwsLCwsKywsLCwsLCwsKyw3NywsMjcsKysrLCsrK//AABEIAOEA4QMBIgACEQEDEQH/xAAbAAABBQEBAAAAAAAAAAAAAAAAAQIDBAUGB//EAD8QAAIBAgMFBgMFBgYCAwAAAAECAAMRBBIhBRMxQVEGImFxgZEyocEjQlKx0RRicpLh8AcVM4KDolTxFhdT/8QAGAEBAAMBAAAAAAAAAAAAAAAAAAECAwT/xAAfEQEBAAICAwEBAQAAAAAAAAAAAQIRAyESMUFREzL/2gAMAwEAAhEDEQA/APcYQhAIQhAIRrOBxkL4jpAsEyM1hKuYniYqQK+2sWAlrA5jbUcNPlMJavhbpL/aXBs6I63O7a7jqml9OdrfnKNYajzmeda8cNL6yGobyWrSvw0lOoHHOZ21qVpBUxFo18x5xEojnK9pR6txhV0EscJVxTaSdIZuMUP3CLg/EJDhqS4ch1X4T93RgPAy9h6HM85bobPNZxTHDi56Lz9ZbHe+lcpNdu02ZtfNTUtchlBDc7EaXEvptBCba+0yRRCgACwAAHgBAJN3O6AG8WYmFxRQ9RzH6TUp4tD94eukCeEQGLAIQhAIQhAIQhAIQhAJDXe2gk0q1DcmBHaFosDAQReESOBgPBlHGbODar7fpLgEcDFm0y6c7VoFdCDK1RJ1ToDxAPnKtXZyHhp+UzvH+NZyfrlqlPwkDKZ052SL/F8oyrslOp+Ur4VP9MXLkGJues6VdlIOZPsJMmFReCL7XPzkzjReSOewmzWfgLD8R4enWb2Ewq01yr6nmx8ZYtECzSY6Z5ZWkiESS1owyVUVoWkuWMYQHUarL8Jt+U1cLXzjxHETIAljZ9S1S3UWga0IQgEIQgEIQgEIQgIZTUy3U+E+UpiA6JFhJCQgYZZAUGOBjLRDeBLCQ3MM5gSMDIjSi7yIasA3cCgibyJeA0qIhMcY0mAzLC0eBHhIEVo11ljKBIKr9IEMSm1mB6EGO5Rhgb4MWRYVrop8BJYBCEIBCEIBCEIDK3wmU5axB085VgKWkZqRpN46jTvqYDkvxkggY28CS8LyK8UGSH5ohMAphlgIYbuOjGqQFsIx3jGeM4yAhMkSnHU6cmCwGqkSowUQrVLDSU6jEwFdieMZaBaAMBjmJEJjoGnsx+7bofkZcmJQq5Wv7+Im0DAWEIQCEIQCEI1zYX8IEGJOoEhiF78Y1ngJUEbvssfe4lWtUysul9eHh1gXqZuLx+USuKl+Gt4t28IE8zNsYKrUeiab5Qj3qDMwzLmQ20GuikcuPnLov0lXa2AetTCq5QiojZhe+UN3gLcyuYeZEDEGw8WKarvrlVa53tUZiTQI9t3VF/378zLdPB4hXPeDqSMimpUG5U1XZhfi/cZQCfwW5yFNi16bIRVD5N3mzPUBco9UsSACNVdB/tlihsuuKJRnF/2hqgs9Tv0mrM+7LWuoykLpfh0gQ0cBiTh6NNqjB1b7d1ZixG6ZSRfj3yp9OEdUw2L3SqhAZKzOSzX3tPeErSv926G1+VhJKGzMRnDM6Cz02XK9W1NFZi6BW+IMpAufoI6psqtvGZX7pxOfIalXvUTQyZL/AHbVO/pAqrs/GB0+0dlVqwbvKGZMy7knhdrZrn5SXZuGxq7reNmsw3oJSxUqlyGGtwRU0IN78RpZMTsnFHc5a+tOhkqnPUG8qZSMxAGvG9/DnLGz8BiFqK1SrcBmLDO7B1NJFClWFhZwzX/UyRtgRGaMNSQ1KkBlV9ZGIpjSZAYTFduUr1qwDaW14nkDBal4EkURt4sBxM1sBVzLbmunpymRJcNVKtf38oG5CNRgQCOBjoBCEIBGVj3THyHFMAtybC4gQGQusmAuNDeRkQIbRaNIMMx8vQRzLH0RZQPCBItMCKBG5oheBJeU9q4Y1aRQNkbMjK3Qq4b6W9ZIzwyN0gYVPs+wUg1c53TIGYvmvvAabHqQgCk8zLeE2Y9OuagqArmrFUucqioKWUcORpn+bSYu2XettEYNr5P2YvoagUuQws2XiPhmntLGPRw1Jjn7zrTYoLuFytdxfrl59YDH2HV3eUYhgytUNFznNt7lLI4v31vntzAK21ETaHZ+pUBCVyg3+8TVzkQ0mVk48N4xf5aaWxNl1V2gtRa4N8Oxp02qZQxVl3mY2sMwGQEgX4TqK2NNCjS3gJYhFfnY5dWY8BrAoVNlPdRvgxRrv8V6w3y1AagvoQoK6ad48tJNs7ZrUnDGo7fZ5WBLWL5iQwBOllYr5W6TBxuWgf2zeMoWqWqKzOxqBiNEHUqxso6CdglZWUMpBDAFSCLEEXBEBCx6RCW8IpYRLwIzfrAIPOOy3kZ6QI90CCCLg8RytMyjTNOqU1I5X5rymwDEq0ww8Rw6wI1MfIlHjHhPGA8RRGqslAgaOzH7pHQ/nLsyNl4xd81LnlDevMflNeAQhCATH25WuVT/AHH6fWbE5jF1c1Vz+8QPIafSVzvS+E3TA5GoJHkSIjbScDWzeB0PuIyo0pVmmW7G3jK3qWIDpmU+fUHoZdUThc7A3DMNRexI0vzndIwtNMMvJjnh4nZIuSNNSAeXUOyiNZ4pF5DjWCUnqHglNm/lUn6QPIe1Xa0/5o1WmQUwzCi4FyKigjeZvPUC3QdZvbb7Vq9KrTKrUUtlokd1UcWsRY37up5HXTS88+psFxSvUplg+IVsQNMmq3vr92666jS/Wb/bNSNnUKwRqZOJZrWKgioGIup+DRQAOBW54wMarja5FFS5CCq/dsO7nKFvE2str34T0iliDiMHUrFCw31RaIViCKYXIDf+PM3he087w+ExGIpA0hTAI3gLl/gNyLFQbNZuBHKdvsnbFSnhMQHpYajkLgMC6U1RaavmAb4mBcW4X0HmHnfa7a1RyzPUzU6dNadJFuMtVVIu45m7cTxHIT03/C7FmpszCq9y26bUkHuK5AJHEchPD+0W3WrkqqhQWJqBbkuw4eQGuk9q/wAK9inD4MMxOaoqAdAoUMbdO8x9oHb7q3MRcvjI2vGm54wJSwkLiMel04yLWBNaKDK+c9ZZwSZ3A9T4CBLtukUoiqqglQDUHAlbanzExKO2aR43XzFx8p2rKCLHgePlPNdu7OOHrlfunvUz+709OEplbF8JL03f80ogXzj0DX/KVsRto2IQW8T9BOeptLCynna0nHIubLxZTEI5P3u8eoOhv7z0SeXMJ6Psyvno026oL+Y0MvhVOSLUIQl2aPEPlRm6KT7CcqOE6DbD2onxsPnOf5TPNtxzpDVMpVmliu0oVXmVawxp2GDoutGnn4lB6dAfS05/YOD3tcAjur3m9OA9TO4q0wwt/YmnHPrLlvxlEyRKZ4xadOxMmE1YolvG4mnnpuh4OjKfIgj6yeBgcNsTsw6ErUp02GdheoFcBA5KMvQ2NtPpK3aTsXWxKNTLEoWbL9o3d1OU2N+RHuZ6AVjTA8/2TsuphsNSo5DvEpBKlu9qKa8xodSfab2ztindMKqqWNYvTJ7wAIpnh5ra3h4zoLxCYHmeP7ArQp1Cib6tXZyallBQknKqg3sLEjnoJ32zsCKNGnSXhTRV87AC8u5o0mBEwjLyRhGFYCExrLeLaJeBA1MkgDiSB7zoMHhRTWw48zzJmMG1uOIOk1MJjw3dbRvkfKBdmL2r2bvsOSB36feXqQPiX2/KbUDIs2mXTyINLNNpd7U7M3Fe4HcqXZegPNf76zMpGYWadMu5tYadr2Pr5sPl/A5HodfqZxR4ToOxWJtVemfvrcea/wBD8pfG9qZzp2UIQmrBkdoH0RepJ9h/WY7nSXts1L1rfhUD1Ov6TNxB0mOV7dGE6UsXUme7yTFVNZe7M7P31a7DuU+83Qnkv99JSd1e3UdP2awG6ogkd6p3m6gch7fnNLEPYecljKtPMLTok1HLbu7UrwDRXplePvygAJKCEwvFyxLwC8Y0dnhngRgGLkj80QtAbkjWEGqSIwFJjCYpjYCFo0sIrCMywAkRGER08YzeW/IdSekDfwFbNTBPEaH0lmV8DRyUwDx4t5mWIGdt3ZoxFBk0zcUPRxw9OXrPMhdWKkEEGxB4gjiJ69PNu29JUxhI++is3g2o+gmec+teO/FVW0lnZOI3eIpt++AfI6H5GZ9GppHh+8PMfnKStbOnq8Jmf5nS/GvvCa7c2mDVrkuzdSTK2KqaSalTNpS2jcCY11SMiqxLWGpJsBzJM9H2Ds/cUFT7x71T+M8R6cPScx2JwGeq1VhcU7Bb/jPP0H5zt5px4/WPLl8LCEr4rGJTHeOvIDiZoyOxYusoAEcDfw6Sridru2igKPHUyqMbVBvcH0Ep5xf+da61uskBBmfhMar6Hut/1Mt5fSWl2rZpI1hykbOOkXMYocdJKERMQyawhuxArkRCJY3Ua1GBBGNflLQpQYKIFMJ5mK1M89PCSmt0/pK+IrWGvpAhrvbQcZd2LgCTvX/4x0H4pn3m7smvmSx4qbenKBehCEAnAf4g4MislXk65fEMv9CPad/OT/xDT7CkelbXwBUyuXpfD/TjqFMcwp9ry/tXs7Ur4ILRqCk1VxnY6fY3IK6a+PjKa1UHGw9P7tOvwGID0EK8AuXyI0Mx9Nc/Tz//AOtKv/kUv5W/WJPSoSPOs/GKRNpm7RbSWUrh0DDgb+4NiPlM3aFXgBqToBzJ5SzokdH2Ie1CqTYAVOP+0E38pVq9qKlZyuHAVFJG8IuzW5gHgJk7ZxVSmtPAU8wYqDXyDhn1OY+tvSWNnYIUlspPjLW6mmUxlu60qG1cQrauGHPMq/S0ZVrFmLNqTGhI4LK7tW1AscTEgZCTSZr7Pr51sT3l4HmRMZjHYauUYMOR+UtjdVXPHcdC2g195GKqHgyn1EsK1wCOBFx5RlWip5CbOdEWA5iIaw5SYJ0PvrJCRbWBT3vgY7NJCBGZl/8AUBHawuZRxOKVBmqMFHIHifIczLmPqLTpmo/BRcL1PLzM5yhgC7GrX7zty+7TXkolcstLY47TvtYt/pUyf3m0HtMvG4WtUOZ28hyHkJuZANAJDUWZW2tpjIyKFWrT0vcDkdROl7O43M1uGYWI6MNR9ZjVUkWHqmnUVx90gkdQDe0tjlpXLCX09BkOIxSJ8bqvS5AvI6mOQUTWv3AmbTjb9Z5PtzaDVqhqXJN7gEiyjkJOefipjjt6ZT7R4UvkFZb3sL3AJ8yLSp2nxeHqYd6TVFzFboBdjnGq8PH854ticZULkAqfAae0dhts1kcFGuOasLi/A3HKUnLb7X8JK6qmBlsQRfjeSbM2/uFZShZC2liMy20uP0mfQ2yz2vTW33iCQAPG8oV6ozXUAjkLiw9pTK/jS9u0/wDltH8NT2EJzG9X/wDP8oSN1XxdJsLE5sO5ta1Zx1F9CSPUyTBUL1RVt8BunQvyYjwmZ2bpWo7safbPnHNRZb38/rOmRQBNWtqOuSSWOpbieZPDWSUksIwi7eUnAkKEtFjrRpEIBEicyS8icwlE7RhaJUMivIHT7GxGanb8J+R/sy8xsJz2xK1nt1E37zfG7jnzmqaxMjYGT3iSVUG7klKlr5RwOsfVay36CBl7SOdwOSa26ty9uPrITFB58zqfXWExyu66MZqGESF1k5EYwkaSqVFkBpy6wkRECvi8RUGHqUl4MNAeRuCbe086xtZrkC1+YOmtus9Gr8Jj4qklVhRZEsbkMBapc6WvzErlNjh6dswLd029CbSE0cz6C5ItwvfXnOr2h2ZdBobqPht08pl0sLuwbmzHkdCBKWaPZlRlpgKNBY9dT49JnV65ty0Ot/Pr5S3UDXsGXmRwNweV5QxSnMbjQjT90/3eQlq/tJ8f+kJW3Q6H2WElV6VgsG9N3z02Qm3H73iOvAS2x0m3t5dFPiRMVlvN8ppOOXl2MMml+uslAgIoaQFIjGj7xjGBExkDtJakruZCTHMjMdEMhK1s57VB5zp7zj0e2vSdPRrhgD1AmvH6Ycs7WrwBkV4oaXZpLytjqndt1sPTn8pITKmMPDz+kVM9oGaAkd49Zg6D7RrCPERhJQruJCwlphIKkJVao0mS6WrofG31mtVmXtNgBmJtZgfYytS18fVCU2bovznAVu9dietvbj5S5tftA7kIQop3HDUnUWvMxqZItY6X52A1+czyuyM8g5lI14ggjXjqfaNrKPi11OnS/geUtPQ8AOnh4fKR1V6358eB4Sou7r97/sIQsOn5wlkPb9qUs1I9RqPSc8J1k57aGF3b6fC2q/pOrKMuO/FSMLaxzSMzNskBimRgwLQhHWMrmS1ZC0BrRhaKzSopZ6mRAWN7ADUyqS4utlQnnbTzmx2YxJfD02a992oPpKD7Ar5vt6XdBumQlx457cDx8JsYayi1iLdQwE1wx0wzy3WiDHgysKyj7y+4k61FPMS6hxMrYnUC3WTEiUHZm0XOamfRQNLX4HkRbnAjvrJVMgyuG+0ptTJvZSVOngRpJhMdOnaUR0YDAmSg2pK1RpLUaU6tSQmI6pnNdosTqF6cfPrOgdrzjduMWc8L3Nr8OP8ASZ53pLExDEXJa9zoDwsDqP6y1hcWKlP4tV49SvC/vM/G0bsLEWubjXQ9JmtUKOoF7XAuOOp1lZEbdWPgUkDhoefHSVq1Ani2W5sLWl2mWFPvDW1h4AeEy8Ri8p1OoIvcXkJaf+WH8XzMJd/bV/Gv8phJ7RqPapn7Z+AfxfSEJ11hj7ZDRhhCZtiCIYQkBjSCpFhFEDS/2O/1asIRj7MvTrIsITZzqVfiPOOpcIQgNrR2D+kIQK+2/hT+MflM4QhM8vbbD0eIjQhIWRPKVaJCKmI+U5LaPE/xQhMs0sav8P8AyCU/vj+JYQkRWuuxHAeRmDif9Q+n5RISPtT8aUIQllX/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dirty="0"/>
          </a:p>
        </p:txBody>
      </p:sp>
      <p:sp>
        <p:nvSpPr>
          <p:cNvPr id="65540" name="AutoShape 4" descr="data:image/jpeg;base64,/9j/4AAQSkZJRgABAQAAAQABAAD/2wCEAAkGBxISDxQSEhIQFBUSEBQUEBQUFRAUDxAQFRQWFhUUFBUYHCggGBolGxQUITEhJSkrLi4uFx8zODMsNyotMCsBCgoKDg0OGhAQFywcHxwsLCwsLCwsLCwsLCwsLCwsLCwsLCwsLCwsKywsLCwsLCwsKyw3NywsMjcsKysrLCsrK//AABEIAOEA4QMBIgACEQEDEQH/xAAbAAABBQEBAAAAAAAAAAAAAAAAAQIDBAUGB//EAD8QAAIBAgMFBgMFBgYCAwAAAAECAAMRBBIhBRMxQVEGImFxgZEyocEjQlKx0RRicpLh8AcVM4KDolTxFhdT/8QAGAEBAAMBAAAAAAAAAAAAAAAAAAECAwT/xAAfEQEBAAICAwEBAQAAAAAAAAAAAQIRAyESMUFREzL/2gAMAwEAAhEDEQA/APcYQhAIQhAIRrOBxkL4jpAsEyM1hKuYniYqQK+2sWAlrA5jbUcNPlMJavhbpL/aXBs6I63O7a7jqml9OdrfnKNYajzmeda8cNL6yGobyWrSvw0lOoHHOZ21qVpBUxFo18x5xEojnK9pR6txhV0EscJVxTaSdIZuMUP3CLg/EJDhqS4ch1X4T93RgPAy9h6HM85bobPNZxTHDi56Lz9ZbHe+lcpNdu02ZtfNTUtchlBDc7EaXEvptBCba+0yRRCgACwAAHgBAJN3O6AG8WYmFxRQ9RzH6TUp4tD94eukCeEQGLAIQhAIQhAIQhAIQhAJDXe2gk0q1DcmBHaFosDAQReESOBgPBlHGbODar7fpLgEcDFm0y6c7VoFdCDK1RJ1ToDxAPnKtXZyHhp+UzvH+NZyfrlqlPwkDKZ052SL/F8oyrslOp+Ur4VP9MXLkGJues6VdlIOZPsJMmFReCL7XPzkzjReSOewmzWfgLD8R4enWb2Ewq01yr6nmx8ZYtECzSY6Z5ZWkiESS1owyVUVoWkuWMYQHUarL8Jt+U1cLXzjxHETIAljZ9S1S3UWga0IQgEIQgEIQgEIQgIZTUy3U+E+UpiA6JFhJCQgYZZAUGOBjLRDeBLCQ3MM5gSMDIjSi7yIasA3cCgibyJeA0qIhMcY0mAzLC0eBHhIEVo11ljKBIKr9IEMSm1mB6EGO5Rhgb4MWRYVrop8BJYBCEIBCEIBCEIDK3wmU5axB085VgKWkZqRpN46jTvqYDkvxkggY28CS8LyK8UGSH5ohMAphlgIYbuOjGqQFsIx3jGeM4yAhMkSnHU6cmCwGqkSowUQrVLDSU6jEwFdieMZaBaAMBjmJEJjoGnsx+7bofkZcmJQq5Wv7+Im0DAWEIQCEIQCEI1zYX8IEGJOoEhiF78Y1ngJUEbvssfe4lWtUysul9eHh1gXqZuLx+USuKl+Gt4t28IE8zNsYKrUeiab5Qj3qDMwzLmQ20GuikcuPnLov0lXa2AetTCq5QiojZhe+UN3gLcyuYeZEDEGw8WKarvrlVa53tUZiTQI9t3VF/378zLdPB4hXPeDqSMimpUG5U1XZhfi/cZQCfwW5yFNi16bIRVD5N3mzPUBco9UsSACNVdB/tlihsuuKJRnF/2hqgs9Tv0mrM+7LWuoykLpfh0gQ0cBiTh6NNqjB1b7d1ZixG6ZSRfj3yp9OEdUw2L3SqhAZKzOSzX3tPeErSv926G1+VhJKGzMRnDM6Cz02XK9W1NFZi6BW+IMpAufoI6psqtvGZX7pxOfIalXvUTQyZL/AHbVO/pAqrs/GB0+0dlVqwbvKGZMy7knhdrZrn5SXZuGxq7reNmsw3oJSxUqlyGGtwRU0IN78RpZMTsnFHc5a+tOhkqnPUG8qZSMxAGvG9/DnLGz8BiFqK1SrcBmLDO7B1NJFClWFhZwzX/UyRtgRGaMNSQ1KkBlV9ZGIpjSZAYTFduUr1qwDaW14nkDBal4EkURt4sBxM1sBVzLbmunpymRJcNVKtf38oG5CNRgQCOBjoBCEIBGVj3THyHFMAtybC4gQGQusmAuNDeRkQIbRaNIMMx8vQRzLH0RZQPCBItMCKBG5oheBJeU9q4Y1aRQNkbMjK3Qq4b6W9ZIzwyN0gYVPs+wUg1c53TIGYvmvvAabHqQgCk8zLeE2Y9OuagqArmrFUucqioKWUcORpn+bSYu2XettEYNr5P2YvoagUuQws2XiPhmntLGPRw1Jjn7zrTYoLuFytdxfrl59YDH2HV3eUYhgytUNFznNt7lLI4v31vntzAK21ETaHZ+pUBCVyg3+8TVzkQ0mVk48N4xf5aaWxNl1V2gtRa4N8Oxp02qZQxVl3mY2sMwGQEgX4TqK2NNCjS3gJYhFfnY5dWY8BrAoVNlPdRvgxRrv8V6w3y1AagvoQoK6ad48tJNs7ZrUnDGo7fZ5WBLWL5iQwBOllYr5W6TBxuWgf2zeMoWqWqKzOxqBiNEHUqxso6CdglZWUMpBDAFSCLEEXBEBCx6RCW8IpYRLwIzfrAIPOOy3kZ6QI90CCCLg8RytMyjTNOqU1I5X5rymwDEq0ww8Rw6wI1MfIlHjHhPGA8RRGqslAgaOzH7pHQ/nLsyNl4xd81LnlDevMflNeAQhCATH25WuVT/AHH6fWbE5jF1c1Vz+8QPIafSVzvS+E3TA5GoJHkSIjbScDWzeB0PuIyo0pVmmW7G3jK3qWIDpmU+fUHoZdUThc7A3DMNRexI0vzndIwtNMMvJjnh4nZIuSNNSAeXUOyiNZ4pF5DjWCUnqHglNm/lUn6QPIe1Xa0/5o1WmQUwzCi4FyKigjeZvPUC3QdZvbb7Vq9KrTKrUUtlokd1UcWsRY37up5HXTS88+psFxSvUplg+IVsQNMmq3vr92666jS/Wb/bNSNnUKwRqZOJZrWKgioGIup+DRQAOBW54wMarja5FFS5CCq/dsO7nKFvE2str34T0iliDiMHUrFCw31RaIViCKYXIDf+PM3he087w+ExGIpA0hTAI3gLl/gNyLFQbNZuBHKdvsnbFSnhMQHpYajkLgMC6U1RaavmAb4mBcW4X0HmHnfa7a1RyzPUzU6dNadJFuMtVVIu45m7cTxHIT03/C7FmpszCq9y26bUkHuK5AJHEchPD+0W3WrkqqhQWJqBbkuw4eQGuk9q/wAK9inD4MMxOaoqAdAoUMbdO8x9oHb7q3MRcvjI2vGm54wJSwkLiMel04yLWBNaKDK+c9ZZwSZ3A9T4CBLtukUoiqqglQDUHAlbanzExKO2aR43XzFx8p2rKCLHgePlPNdu7OOHrlfunvUz+709OEplbF8JL03f80ogXzj0DX/KVsRto2IQW8T9BOeptLCynna0nHIubLxZTEI5P3u8eoOhv7z0SeXMJ6Psyvno026oL+Y0MvhVOSLUIQl2aPEPlRm6KT7CcqOE6DbD2onxsPnOf5TPNtxzpDVMpVmliu0oVXmVawxp2GDoutGnn4lB6dAfS05/YOD3tcAjur3m9OA9TO4q0wwt/YmnHPrLlvxlEyRKZ4xadOxMmE1YolvG4mnnpuh4OjKfIgj6yeBgcNsTsw6ErUp02GdheoFcBA5KMvQ2NtPpK3aTsXWxKNTLEoWbL9o3d1OU2N+RHuZ6AVjTA8/2TsuphsNSo5DvEpBKlu9qKa8xodSfab2ztindMKqqWNYvTJ7wAIpnh5ra3h4zoLxCYHmeP7ArQp1Cib6tXZyallBQknKqg3sLEjnoJ32zsCKNGnSXhTRV87AC8u5o0mBEwjLyRhGFYCExrLeLaJeBA1MkgDiSB7zoMHhRTWw48zzJmMG1uOIOk1MJjw3dbRvkfKBdmL2r2bvsOSB36feXqQPiX2/KbUDIs2mXTyINLNNpd7U7M3Fe4HcqXZegPNf76zMpGYWadMu5tYadr2Pr5sPl/A5HodfqZxR4ToOxWJtVemfvrcea/wBD8pfG9qZzp2UIQmrBkdoH0RepJ9h/WY7nSXts1L1rfhUD1Ov6TNxB0mOV7dGE6UsXUme7yTFVNZe7M7P31a7DuU+83Qnkv99JSd1e3UdP2awG6ogkd6p3m6gch7fnNLEPYecljKtPMLTok1HLbu7UrwDRXplePvygAJKCEwvFyxLwC8Y0dnhngRgGLkj80QtAbkjWEGqSIwFJjCYpjYCFo0sIrCMywAkRGER08YzeW/IdSekDfwFbNTBPEaH0lmV8DRyUwDx4t5mWIGdt3ZoxFBk0zcUPRxw9OXrPMhdWKkEEGxB4gjiJ69PNu29JUxhI++is3g2o+gmec+teO/FVW0lnZOI3eIpt++AfI6H5GZ9GppHh+8PMfnKStbOnq8Jmf5nS/GvvCa7c2mDVrkuzdSTK2KqaSalTNpS2jcCY11SMiqxLWGpJsBzJM9H2Ds/cUFT7x71T+M8R6cPScx2JwGeq1VhcU7Bb/jPP0H5zt5px4/WPLl8LCEr4rGJTHeOvIDiZoyOxYusoAEcDfw6Sridru2igKPHUyqMbVBvcH0Ep5xf+da61uskBBmfhMar6Hut/1Mt5fSWl2rZpI1hykbOOkXMYocdJKERMQyawhuxArkRCJY3Ua1GBBGNflLQpQYKIFMJ5mK1M89PCSmt0/pK+IrWGvpAhrvbQcZd2LgCTvX/4x0H4pn3m7smvmSx4qbenKBehCEAnAf4g4MislXk65fEMv9CPad/OT/xDT7CkelbXwBUyuXpfD/TjqFMcwp9ry/tXs7Ur4ILRqCk1VxnY6fY3IK6a+PjKa1UHGw9P7tOvwGID0EK8AuXyI0Mx9Nc/Tz//AOtKv/kUv5W/WJPSoSPOs/GKRNpm7RbSWUrh0DDgb+4NiPlM3aFXgBqToBzJ5SzokdH2Ie1CqTYAVOP+0E38pVq9qKlZyuHAVFJG8IuzW5gHgJk7ZxVSmtPAU8wYqDXyDhn1OY+tvSWNnYIUlspPjLW6mmUxlu60qG1cQrauGHPMq/S0ZVrFmLNqTGhI4LK7tW1AscTEgZCTSZr7Pr51sT3l4HmRMZjHYauUYMOR+UtjdVXPHcdC2g195GKqHgyn1EsK1wCOBFx5RlWip5CbOdEWA5iIaw5SYJ0PvrJCRbWBT3vgY7NJCBGZl/8AUBHawuZRxOKVBmqMFHIHifIczLmPqLTpmo/BRcL1PLzM5yhgC7GrX7zty+7TXkolcstLY47TvtYt/pUyf3m0HtMvG4WtUOZ28hyHkJuZANAJDUWZW2tpjIyKFWrT0vcDkdROl7O43M1uGYWI6MNR9ZjVUkWHqmnUVx90gkdQDe0tjlpXLCX09BkOIxSJ8bqvS5AvI6mOQUTWv3AmbTjb9Z5PtzaDVqhqXJN7gEiyjkJOefipjjt6ZT7R4UvkFZb3sL3AJ8yLSp2nxeHqYd6TVFzFboBdjnGq8PH854ticZULkAqfAae0dhts1kcFGuOasLi/A3HKUnLb7X8JK6qmBlsQRfjeSbM2/uFZShZC2liMy20uP0mfQ2yz2vTW33iCQAPG8oV6ozXUAjkLiw9pTK/jS9u0/wDltH8NT2EJzG9X/wDP8oSN1XxdJsLE5sO5ta1Zx1F9CSPUyTBUL1RVt8BunQvyYjwmZ2bpWo7safbPnHNRZb38/rOmRQBNWtqOuSSWOpbieZPDWSUksIwi7eUnAkKEtFjrRpEIBEicyS8icwlE7RhaJUMivIHT7GxGanb8J+R/sy8xsJz2xK1nt1E37zfG7jnzmqaxMjYGT3iSVUG7klKlr5RwOsfVay36CBl7SOdwOSa26ty9uPrITFB58zqfXWExyu66MZqGESF1k5EYwkaSqVFkBpy6wkRECvi8RUGHqUl4MNAeRuCbe086xtZrkC1+YOmtus9Gr8Jj4qklVhRZEsbkMBapc6WvzErlNjh6dswLd029CbSE0cz6C5ItwvfXnOr2h2ZdBobqPht08pl0sLuwbmzHkdCBKWaPZlRlpgKNBY9dT49JnV65ty0Ot/Pr5S3UDXsGXmRwNweV5QxSnMbjQjT90/3eQlq/tJ8f+kJW3Q6H2WElV6VgsG9N3z02Qm3H73iOvAS2x0m3t5dFPiRMVlvN8ppOOXl2MMml+uslAgIoaQFIjGj7xjGBExkDtJakruZCTHMjMdEMhK1s57VB5zp7zj0e2vSdPRrhgD1AmvH6Ycs7WrwBkV4oaXZpLytjqndt1sPTn8pITKmMPDz+kVM9oGaAkd49Zg6D7RrCPERhJQruJCwlphIKkJVao0mS6WrofG31mtVmXtNgBmJtZgfYytS18fVCU2bovznAVu9dietvbj5S5tftA7kIQop3HDUnUWvMxqZItY6X52A1+czyuyM8g5lI14ggjXjqfaNrKPi11OnS/geUtPQ8AOnh4fKR1V6358eB4Sou7r97/sIQsOn5wlkPb9qUs1I9RqPSc8J1k57aGF3b6fC2q/pOrKMuO/FSMLaxzSMzNskBimRgwLQhHWMrmS1ZC0BrRhaKzSopZ6mRAWN7ADUyqS4utlQnnbTzmx2YxJfD02a992oPpKD7Ar5vt6XdBumQlx457cDx8JsYayi1iLdQwE1wx0wzy3WiDHgysKyj7y+4k61FPMS6hxMrYnUC3WTEiUHZm0XOamfRQNLX4HkRbnAjvrJVMgyuG+0ptTJvZSVOngRpJhMdOnaUR0YDAmSg2pK1RpLUaU6tSQmI6pnNdosTqF6cfPrOgdrzjduMWc8L3Nr8OP8ASZ53pLExDEXJa9zoDwsDqP6y1hcWKlP4tV49SvC/vM/G0bsLEWubjXQ9JmtUKOoF7XAuOOp1lZEbdWPgUkDhoefHSVq1Ani2W5sLWl2mWFPvDW1h4AeEy8Ri8p1OoIvcXkJaf+WH8XzMJd/bV/Gv8phJ7RqPapn7Z+AfxfSEJ11hj7ZDRhhCZtiCIYQkBjSCpFhFEDS/2O/1asIRj7MvTrIsITZzqVfiPOOpcIQgNrR2D+kIQK+2/hT+MflM4QhM8vbbD0eIjQhIWRPKVaJCKmI+U5LaPE/xQhMs0sav8P8AyCU/vj+JYQkRWuuxHAeRmDif9Q+n5RISPtT8aUIQllX/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dirty="0"/>
          </a:p>
        </p:txBody>
      </p:sp>
      <p:sp>
        <p:nvSpPr>
          <p:cNvPr id="65542" name="AutoShape 6" descr="data:image/jpeg;base64,/9j/4AAQSkZJRgABAQAAAQABAAD/2wCEAAkGBxISDxQSEhIQFBUSEBQUEBQUFRAUDxAQFRQWFhUUFBUYHCggGBolGxQUITEhJSkrLi4uFx8zODMsNyotMCsBCgoKDg0OGhAQFywcHxwsLCwsLCwsLCwsLCwsLCwsLCwsLCwsLCwsKywsLCwsLCwsKyw3NywsMjcsKysrLCsrK//AABEIAOEA4QMBIgACEQEDEQH/xAAbAAABBQEBAAAAAAAAAAAAAAAAAQIDBAUGB//EAD8QAAIBAgMFBgMFBgYCAwAAAAECAAMRBBIhBRMxQVEGImFxgZEyocEjQlKx0RRicpLh8AcVM4KDolTxFhdT/8QAGAEBAAMBAAAAAAAAAAAAAAAAAAECAwT/xAAfEQEBAAICAwEBAQAAAAAAAAAAAQIRAyESMUFREzL/2gAMAwEAAhEDEQA/APcYQhAIQhAIRrOBxkL4jpAsEyM1hKuYniYqQK+2sWAlrA5jbUcNPlMJavhbpL/aXBs6I63O7a7jqml9OdrfnKNYajzmeda8cNL6yGobyWrSvw0lOoHHOZ21qVpBUxFo18x5xEojnK9pR6txhV0EscJVxTaSdIZuMUP3CLg/EJDhqS4ch1X4T93RgPAy9h6HM85bobPNZxTHDi56Lz9ZbHe+lcpNdu02ZtfNTUtchlBDc7EaXEvptBCba+0yRRCgACwAAHgBAJN3O6AG8WYmFxRQ9RzH6TUp4tD94eukCeEQGLAIQhAIQhAIQhAIQhAJDXe2gk0q1DcmBHaFosDAQReESOBgPBlHGbODar7fpLgEcDFm0y6c7VoFdCDK1RJ1ToDxAPnKtXZyHhp+UzvH+NZyfrlqlPwkDKZ052SL/F8oyrslOp+Ur4VP9MXLkGJues6VdlIOZPsJMmFReCL7XPzkzjReSOewmzWfgLD8R4enWb2Ewq01yr6nmx8ZYtECzSY6Z5ZWkiESS1owyVUVoWkuWMYQHUarL8Jt+U1cLXzjxHETIAljZ9S1S3UWga0IQgEIQgEIQgEIQgIZTUy3U+E+UpiA6JFhJCQgYZZAUGOBjLRDeBLCQ3MM5gSMDIjSi7yIasA3cCgibyJeA0qIhMcY0mAzLC0eBHhIEVo11ljKBIKr9IEMSm1mB6EGO5Rhgb4MWRYVrop8BJYBCEIBCEIBCEIDK3wmU5axB085VgKWkZqRpN46jTvqYDkvxkggY28CS8LyK8UGSH5ohMAphlgIYbuOjGqQFsIx3jGeM4yAhMkSnHU6cmCwGqkSowUQrVLDSU6jEwFdieMZaBaAMBjmJEJjoGnsx+7bofkZcmJQq5Wv7+Im0DAWEIQCEIQCEI1zYX8IEGJOoEhiF78Y1ngJUEbvssfe4lWtUysul9eHh1gXqZuLx+USuKl+Gt4t28IE8zNsYKrUeiab5Qj3qDMwzLmQ20GuikcuPnLov0lXa2AetTCq5QiojZhe+UN3gLcyuYeZEDEGw8WKarvrlVa53tUZiTQI9t3VF/378zLdPB4hXPeDqSMimpUG5U1XZhfi/cZQCfwW5yFNi16bIRVD5N3mzPUBco9UsSACNVdB/tlihsuuKJRnF/2hqgs9Tv0mrM+7LWuoykLpfh0gQ0cBiTh6NNqjB1b7d1ZixG6ZSRfj3yp9OEdUw2L3SqhAZKzOSzX3tPeErSv926G1+VhJKGzMRnDM6Cz02XK9W1NFZi6BW+IMpAufoI6psqtvGZX7pxOfIalXvUTQyZL/AHbVO/pAqrs/GB0+0dlVqwbvKGZMy7knhdrZrn5SXZuGxq7reNmsw3oJSxUqlyGGtwRU0IN78RpZMTsnFHc5a+tOhkqnPUG8qZSMxAGvG9/DnLGz8BiFqK1SrcBmLDO7B1NJFClWFhZwzX/UyRtgRGaMNSQ1KkBlV9ZGIpjSZAYTFduUr1qwDaW14nkDBal4EkURt4sBxM1sBVzLbmunpymRJcNVKtf38oG5CNRgQCOBjoBCEIBGVj3THyHFMAtybC4gQGQusmAuNDeRkQIbRaNIMMx8vQRzLH0RZQPCBItMCKBG5oheBJeU9q4Y1aRQNkbMjK3Qq4b6W9ZIzwyN0gYVPs+wUg1c53TIGYvmvvAabHqQgCk8zLeE2Y9OuagqArmrFUucqioKWUcORpn+bSYu2XettEYNr5P2YvoagUuQws2XiPhmntLGPRw1Jjn7zrTYoLuFytdxfrl59YDH2HV3eUYhgytUNFznNt7lLI4v31vntzAK21ETaHZ+pUBCVyg3+8TVzkQ0mVk48N4xf5aaWxNl1V2gtRa4N8Oxp02qZQxVl3mY2sMwGQEgX4TqK2NNCjS3gJYhFfnY5dWY8BrAoVNlPdRvgxRrv8V6w3y1AagvoQoK6ad48tJNs7ZrUnDGo7fZ5WBLWL5iQwBOllYr5W6TBxuWgf2zeMoWqWqKzOxqBiNEHUqxso6CdglZWUMpBDAFSCLEEXBEBCx6RCW8IpYRLwIzfrAIPOOy3kZ6QI90CCCLg8RytMyjTNOqU1I5X5rymwDEq0ww8Rw6wI1MfIlHjHhPGA8RRGqslAgaOzH7pHQ/nLsyNl4xd81LnlDevMflNeAQhCATH25WuVT/AHH6fWbE5jF1c1Vz+8QPIafSVzvS+E3TA5GoJHkSIjbScDWzeB0PuIyo0pVmmW7G3jK3qWIDpmU+fUHoZdUThc7A3DMNRexI0vzndIwtNMMvJjnh4nZIuSNNSAeXUOyiNZ4pF5DjWCUnqHglNm/lUn6QPIe1Xa0/5o1WmQUwzCi4FyKigjeZvPUC3QdZvbb7Vq9KrTKrUUtlokd1UcWsRY37up5HXTS88+psFxSvUplg+IVsQNMmq3vr92666jS/Wb/bNSNnUKwRqZOJZrWKgioGIup+DRQAOBW54wMarja5FFS5CCq/dsO7nKFvE2str34T0iliDiMHUrFCw31RaIViCKYXIDf+PM3he087w+ExGIpA0hTAI3gLl/gNyLFQbNZuBHKdvsnbFSnhMQHpYajkLgMC6U1RaavmAb4mBcW4X0HmHnfa7a1RyzPUzU6dNadJFuMtVVIu45m7cTxHIT03/C7FmpszCq9y26bUkHuK5AJHEchPD+0W3WrkqqhQWJqBbkuw4eQGuk9q/wAK9inD4MMxOaoqAdAoUMbdO8x9oHb7q3MRcvjI2vGm54wJSwkLiMel04yLWBNaKDK+c9ZZwSZ3A9T4CBLtukUoiqqglQDUHAlbanzExKO2aR43XzFx8p2rKCLHgePlPNdu7OOHrlfunvUz+709OEplbF8JL03f80ogXzj0DX/KVsRto2IQW8T9BOeptLCynna0nHIubLxZTEI5P3u8eoOhv7z0SeXMJ6Psyvno026oL+Y0MvhVOSLUIQl2aPEPlRm6KT7CcqOE6DbD2onxsPnOf5TPNtxzpDVMpVmliu0oVXmVawxp2GDoutGnn4lB6dAfS05/YOD3tcAjur3m9OA9TO4q0wwt/YmnHPrLlvxlEyRKZ4xadOxMmE1YolvG4mnnpuh4OjKfIgj6yeBgcNsTsw6ErUp02GdheoFcBA5KMvQ2NtPpK3aTsXWxKNTLEoWbL9o3d1OU2N+RHuZ6AVjTA8/2TsuphsNSo5DvEpBKlu9qKa8xodSfab2ztindMKqqWNYvTJ7wAIpnh5ra3h4zoLxCYHmeP7ArQp1Cib6tXZyallBQknKqg3sLEjnoJ32zsCKNGnSXhTRV87AC8u5o0mBEwjLyRhGFYCExrLeLaJeBA1MkgDiSB7zoMHhRTWw48zzJmMG1uOIOk1MJjw3dbRvkfKBdmL2r2bvsOSB36feXqQPiX2/KbUDIs2mXTyINLNNpd7U7M3Fe4HcqXZegPNf76zMpGYWadMu5tYadr2Pr5sPl/A5HodfqZxR4ToOxWJtVemfvrcea/wBD8pfG9qZzp2UIQmrBkdoH0RepJ9h/WY7nSXts1L1rfhUD1Ov6TNxB0mOV7dGE6UsXUme7yTFVNZe7M7P31a7DuU+83Qnkv99JSd1e3UdP2awG6ogkd6p3m6gch7fnNLEPYecljKtPMLTok1HLbu7UrwDRXplePvygAJKCEwvFyxLwC8Y0dnhngRgGLkj80QtAbkjWEGqSIwFJjCYpjYCFo0sIrCMywAkRGER08YzeW/IdSekDfwFbNTBPEaH0lmV8DRyUwDx4t5mWIGdt3ZoxFBk0zcUPRxw9OXrPMhdWKkEEGxB4gjiJ69PNu29JUxhI++is3g2o+gmec+teO/FVW0lnZOI3eIpt++AfI6H5GZ9GppHh+8PMfnKStbOnq8Jmf5nS/GvvCa7c2mDVrkuzdSTK2KqaSalTNpS2jcCY11SMiqxLWGpJsBzJM9H2Ds/cUFT7x71T+M8R6cPScx2JwGeq1VhcU7Bb/jPP0H5zt5px4/WPLl8LCEr4rGJTHeOvIDiZoyOxYusoAEcDfw6Sridru2igKPHUyqMbVBvcH0Ep5xf+da61uskBBmfhMar6Hut/1Mt5fSWl2rZpI1hykbOOkXMYocdJKERMQyawhuxArkRCJY3Ua1GBBGNflLQpQYKIFMJ5mK1M89PCSmt0/pK+IrWGvpAhrvbQcZd2LgCTvX/4x0H4pn3m7smvmSx4qbenKBehCEAnAf4g4MislXk65fEMv9CPad/OT/xDT7CkelbXwBUyuXpfD/TjqFMcwp9ry/tXs7Ur4ILRqCk1VxnY6fY3IK6a+PjKa1UHGw9P7tOvwGID0EK8AuXyI0Mx9Nc/Tz//AOtKv/kUv5W/WJPSoSPOs/GKRNpm7RbSWUrh0DDgb+4NiPlM3aFXgBqToBzJ5SzokdH2Ie1CqTYAVOP+0E38pVq9qKlZyuHAVFJG8IuzW5gHgJk7ZxVSmtPAU8wYqDXyDhn1OY+tvSWNnYIUlspPjLW6mmUxlu60qG1cQrauGHPMq/S0ZVrFmLNqTGhI4LK7tW1AscTEgZCTSZr7Pr51sT3l4HmRMZjHYauUYMOR+UtjdVXPHcdC2g195GKqHgyn1EsK1wCOBFx5RlWip5CbOdEWA5iIaw5SYJ0PvrJCRbWBT3vgY7NJCBGZl/8AUBHawuZRxOKVBmqMFHIHifIczLmPqLTpmo/BRcL1PLzM5yhgC7GrX7zty+7TXkolcstLY47TvtYt/pUyf3m0HtMvG4WtUOZ28hyHkJuZANAJDUWZW2tpjIyKFWrT0vcDkdROl7O43M1uGYWI6MNR9ZjVUkWHqmnUVx90gkdQDe0tjlpXLCX09BkOIxSJ8bqvS5AvI6mOQUTWv3AmbTjb9Z5PtzaDVqhqXJN7gEiyjkJOefipjjt6ZT7R4UvkFZb3sL3AJ8yLSp2nxeHqYd6TVFzFboBdjnGq8PH854ticZULkAqfAae0dhts1kcFGuOasLi/A3HKUnLb7X8JK6qmBlsQRfjeSbM2/uFZShZC2liMy20uP0mfQ2yz2vTW33iCQAPG8oV6ozXUAjkLiw9pTK/jS9u0/wDltH8NT2EJzG9X/wDP8oSN1XxdJsLE5sO5ta1Zx1F9CSPUyTBUL1RVt8BunQvyYjwmZ2bpWo7safbPnHNRZb38/rOmRQBNWtqOuSSWOpbieZPDWSUksIwi7eUnAkKEtFjrRpEIBEicyS8icwlE7RhaJUMivIHT7GxGanb8J+R/sy8xsJz2xK1nt1E37zfG7jnzmqaxMjYGT3iSVUG7klKlr5RwOsfVay36CBl7SOdwOSa26ty9uPrITFB58zqfXWExyu66MZqGESF1k5EYwkaSqVFkBpy6wkRECvi8RUGHqUl4MNAeRuCbe086xtZrkC1+YOmtus9Gr8Jj4qklVhRZEsbkMBapc6WvzErlNjh6dswLd029CbSE0cz6C5ItwvfXnOr2h2ZdBobqPht08pl0sLuwbmzHkdCBKWaPZlRlpgKNBY9dT49JnV65ty0Ot/Pr5S3UDXsGXmRwNweV5QxSnMbjQjT90/3eQlq/tJ8f+kJW3Q6H2WElV6VgsG9N3z02Qm3H73iOvAS2x0m3t5dFPiRMVlvN8ppOOXl2MMml+uslAgIoaQFIjGj7xjGBExkDtJakruZCTHMjMdEMhK1s57VB5zp7zj0e2vSdPRrhgD1AmvH6Ycs7WrwBkV4oaXZpLytjqndt1sPTn8pITKmMPDz+kVM9oGaAkd49Zg6D7RrCPERhJQruJCwlphIKkJVao0mS6WrofG31mtVmXtNgBmJtZgfYytS18fVCU2bovznAVu9dietvbj5S5tftA7kIQop3HDUnUWvMxqZItY6X52A1+czyuyM8g5lI14ggjXjqfaNrKPi11OnS/geUtPQ8AOnh4fKR1V6358eB4Sou7r97/sIQsOn5wlkPb9qUs1I9RqPSc8J1k57aGF3b6fC2q/pOrKMuO/FSMLaxzSMzNskBimRgwLQhHWMrmS1ZC0BrRhaKzSopZ6mRAWN7ADUyqS4utlQnnbTzmx2YxJfD02a992oPpKD7Ar5vt6XdBumQlx457cDx8JsYayi1iLdQwE1wx0wzy3WiDHgysKyj7y+4k61FPMS6hxMrYnUC3WTEiUHZm0XOamfRQNLX4HkRbnAjvrJVMgyuG+0ptTJvZSVOngRpJhMdOnaUR0YDAmSg2pK1RpLUaU6tSQmI6pnNdosTqF6cfPrOgdrzjduMWc8L3Nr8OP8ASZ53pLExDEXJa9zoDwsDqP6y1hcWKlP4tV49SvC/vM/G0bsLEWubjXQ9JmtUKOoF7XAuOOp1lZEbdWPgUkDhoefHSVq1Ani2W5sLWl2mWFPvDW1h4AeEy8Ri8p1OoIvcXkJaf+WH8XzMJd/bV/Gv8phJ7RqPapn7Z+AfxfSEJ11hj7ZDRhhCZtiCIYQkBjSCpFhFEDS/2O/1asIRj7MvTrIsITZzqVfiPOOpcIQgNrR2D+kIQK+2/hT+MflM4QhM8vbbD0eIjQhIWRPKVaJCKmI+U5LaPE/xQhMs0sav8P8AyCU/vj+JYQkRWuuxHAeRmDif9Q+n5RISPtT8aUIQllX/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dirty="0"/>
          </a:p>
        </p:txBody>
      </p:sp>
      <p:sp>
        <p:nvSpPr>
          <p:cNvPr id="65544" name="AutoShape 8" descr="data:image/jpeg;base64,/9j/4AAQSkZJRgABAQAAAQABAAD/2wCEAAkGBxISDxQSEhIQFBUSEBQUEBQUFRAUDxAQFRQWFhUUFBUYHCggGBolGxQUITEhJSkrLi4uFx8zODMsNyotMCsBCgoKDg0OGhAQFywcHxwsLCwsLCwsLCwsLCwsLCwsLCwsLCwsLCwsKywsLCwsLCwsKyw3NywsMjcsKysrLCsrK//AABEIAOEA4QMBIgACEQEDEQH/xAAbAAABBQEBAAAAAAAAAAAAAAAAAQIDBAUGB//EAD8QAAIBAgMFBgMFBgYCAwAAAAECAAMRBBIhBRMxQVEGImFxgZEyocEjQlKx0RRicpLh8AcVM4KDolTxFhdT/8QAGAEBAAMBAAAAAAAAAAAAAAAAAAECAwT/xAAfEQEBAAICAwEBAQAAAAAAAAAAAQIRAyESMUFREzL/2gAMAwEAAhEDEQA/APcYQhAIQhAIRrOBxkL4jpAsEyM1hKuYniYqQK+2sWAlrA5jbUcNPlMJavhbpL/aXBs6I63O7a7jqml9OdrfnKNYajzmeda8cNL6yGobyWrSvw0lOoHHOZ21qVpBUxFo18x5xEojnK9pR6txhV0EscJVxTaSdIZuMUP3CLg/EJDhqS4ch1X4T93RgPAy9h6HM85bobPNZxTHDi56Lz9ZbHe+lcpNdu02ZtfNTUtchlBDc7EaXEvptBCba+0yRRCgACwAAHgBAJN3O6AG8WYmFxRQ9RzH6TUp4tD94eukCeEQGLAIQhAIQhAIQhAIQhAJDXe2gk0q1DcmBHaFosDAQReESOBgPBlHGbODar7fpLgEcDFm0y6c7VoFdCDK1RJ1ToDxAPnKtXZyHhp+UzvH+NZyfrlqlPwkDKZ052SL/F8oyrslOp+Ur4VP9MXLkGJues6VdlIOZPsJMmFReCL7XPzkzjReSOewmzWfgLD8R4enWb2Ewq01yr6nmx8ZYtECzSY6Z5ZWkiESS1owyVUVoWkuWMYQHUarL8Jt+U1cLXzjxHETIAljZ9S1S3UWga0IQgEIQgEIQgEIQgIZTUy3U+E+UpiA6JFhJCQgYZZAUGOBjLRDeBLCQ3MM5gSMDIjSi7yIasA3cCgibyJeA0qIhMcY0mAzLC0eBHhIEVo11ljKBIKr9IEMSm1mB6EGO5Rhgb4MWRYVrop8BJYBCEIBCEIBCEIDK3wmU5axB085VgKWkZqRpN46jTvqYDkvxkggY28CS8LyK8UGSH5ohMAphlgIYbuOjGqQFsIx3jGeM4yAhMkSnHU6cmCwGqkSowUQrVLDSU6jEwFdieMZaBaAMBjmJEJjoGnsx+7bofkZcmJQq5Wv7+Im0DAWEIQCEIQCEI1zYX8IEGJOoEhiF78Y1ngJUEbvssfe4lWtUysul9eHh1gXqZuLx+USuKl+Gt4t28IE8zNsYKrUeiab5Qj3qDMwzLmQ20GuikcuPnLov0lXa2AetTCq5QiojZhe+UN3gLcyuYeZEDEGw8WKarvrlVa53tUZiTQI9t3VF/378zLdPB4hXPeDqSMimpUG5U1XZhfi/cZQCfwW5yFNi16bIRVD5N3mzPUBco9UsSACNVdB/tlihsuuKJRnF/2hqgs9Tv0mrM+7LWuoykLpfh0gQ0cBiTh6NNqjB1b7d1ZixG6ZSRfj3yp9OEdUw2L3SqhAZKzOSzX3tPeErSv926G1+VhJKGzMRnDM6Cz02XK9W1NFZi6BW+IMpAufoI6psqtvGZX7pxOfIalXvUTQyZL/AHbVO/pAqrs/GB0+0dlVqwbvKGZMy7knhdrZrn5SXZuGxq7reNmsw3oJSxUqlyGGtwRU0IN78RpZMTsnFHc5a+tOhkqnPUG8qZSMxAGvG9/DnLGz8BiFqK1SrcBmLDO7B1NJFClWFhZwzX/UyRtgRGaMNSQ1KkBlV9ZGIpjSZAYTFduUr1qwDaW14nkDBal4EkURt4sBxM1sBVzLbmunpymRJcNVKtf38oG5CNRgQCOBjoBCEIBGVj3THyHFMAtybC4gQGQusmAuNDeRkQIbRaNIMMx8vQRzLH0RZQPCBItMCKBG5oheBJeU9q4Y1aRQNkbMjK3Qq4b6W9ZIzwyN0gYVPs+wUg1c53TIGYvmvvAabHqQgCk8zLeE2Y9OuagqArmrFUucqioKWUcORpn+bSYu2XettEYNr5P2YvoagUuQws2XiPhmntLGPRw1Jjn7zrTYoLuFytdxfrl59YDH2HV3eUYhgytUNFznNt7lLI4v31vntzAK21ETaHZ+pUBCVyg3+8TVzkQ0mVk48N4xf5aaWxNl1V2gtRa4N8Oxp02qZQxVl3mY2sMwGQEgX4TqK2NNCjS3gJYhFfnY5dWY8BrAoVNlPdRvgxRrv8V6w3y1AagvoQoK6ad48tJNs7ZrUnDGo7fZ5WBLWL5iQwBOllYr5W6TBxuWgf2zeMoWqWqKzOxqBiNEHUqxso6CdglZWUMpBDAFSCLEEXBEBCx6RCW8IpYRLwIzfrAIPOOy3kZ6QI90CCCLg8RytMyjTNOqU1I5X5rymwDEq0ww8Rw6wI1MfIlHjHhPGA8RRGqslAgaOzH7pHQ/nLsyNl4xd81LnlDevMflNeAQhCATH25WuVT/AHH6fWbE5jF1c1Vz+8QPIafSVzvS+E3TA5GoJHkSIjbScDWzeB0PuIyo0pVmmW7G3jK3qWIDpmU+fUHoZdUThc7A3DMNRexI0vzndIwtNMMvJjnh4nZIuSNNSAeXUOyiNZ4pF5DjWCUnqHglNm/lUn6QPIe1Xa0/5o1WmQUwzCi4FyKigjeZvPUC3QdZvbb7Vq9KrTKrUUtlokd1UcWsRY37up5HXTS88+psFxSvUplg+IVsQNMmq3vr92666jS/Wb/bNSNnUKwRqZOJZrWKgioGIup+DRQAOBW54wMarja5FFS5CCq/dsO7nKFvE2str34T0iliDiMHUrFCw31RaIViCKYXIDf+PM3he087w+ExGIpA0hTAI3gLl/gNyLFQbNZuBHKdvsnbFSnhMQHpYajkLgMC6U1RaavmAb4mBcW4X0HmHnfa7a1RyzPUzU6dNadJFuMtVVIu45m7cTxHIT03/C7FmpszCq9y26bUkHuK5AJHEchPD+0W3WrkqqhQWJqBbkuw4eQGuk9q/wAK9inD4MMxOaoqAdAoUMbdO8x9oHb7q3MRcvjI2vGm54wJSwkLiMel04yLWBNaKDK+c9ZZwSZ3A9T4CBLtukUoiqqglQDUHAlbanzExKO2aR43XzFx8p2rKCLHgePlPNdu7OOHrlfunvUz+709OEplbF8JL03f80ogXzj0DX/KVsRto2IQW8T9BOeptLCynna0nHIubLxZTEI5P3u8eoOhv7z0SeXMJ6Psyvno026oL+Y0MvhVOSLUIQl2aPEPlRm6KT7CcqOE6DbD2onxsPnOf5TPNtxzpDVMpVmliu0oVXmVawxp2GDoutGnn4lB6dAfS05/YOD3tcAjur3m9OA9TO4q0wwt/YmnHPrLlvxlEyRKZ4xadOxMmE1YolvG4mnnpuh4OjKfIgj6yeBgcNsTsw6ErUp02GdheoFcBA5KMvQ2NtPpK3aTsXWxKNTLEoWbL9o3d1OU2N+RHuZ6AVjTA8/2TsuphsNSo5DvEpBKlu9qKa8xodSfab2ztindMKqqWNYvTJ7wAIpnh5ra3h4zoLxCYHmeP7ArQp1Cib6tXZyallBQknKqg3sLEjnoJ32zsCKNGnSXhTRV87AC8u5o0mBEwjLyRhGFYCExrLeLaJeBA1MkgDiSB7zoMHhRTWw48zzJmMG1uOIOk1MJjw3dbRvkfKBdmL2r2bvsOSB36feXqQPiX2/KbUDIs2mXTyINLNNpd7U7M3Fe4HcqXZegPNf76zMpGYWadMu5tYadr2Pr5sPl/A5HodfqZxR4ToOxWJtVemfvrcea/wBD8pfG9qZzp2UIQmrBkdoH0RepJ9h/WY7nSXts1L1rfhUD1Ov6TNxB0mOV7dGE6UsXUme7yTFVNZe7M7P31a7DuU+83Qnkv99JSd1e3UdP2awG6ogkd6p3m6gch7fnNLEPYecljKtPMLTok1HLbu7UrwDRXplePvygAJKCEwvFyxLwC8Y0dnhngRgGLkj80QtAbkjWEGqSIwFJjCYpjYCFo0sIrCMywAkRGER08YzeW/IdSekDfwFbNTBPEaH0lmV8DRyUwDx4t5mWIGdt3ZoxFBk0zcUPRxw9OXrPMhdWKkEEGxB4gjiJ69PNu29JUxhI++is3g2o+gmec+teO/FVW0lnZOI3eIpt++AfI6H5GZ9GppHh+8PMfnKStbOnq8Jmf5nS/GvvCa7c2mDVrkuzdSTK2KqaSalTNpS2jcCY11SMiqxLWGpJsBzJM9H2Ds/cUFT7x71T+M8R6cPScx2JwGeq1VhcU7Bb/jPP0H5zt5px4/WPLl8LCEr4rGJTHeOvIDiZoyOxYusoAEcDfw6Sridru2igKPHUyqMbVBvcH0Ep5xf+da61uskBBmfhMar6Hut/1Mt5fSWl2rZpI1hykbOOkXMYocdJKERMQyawhuxArkRCJY3Ua1GBBGNflLQpQYKIFMJ5mK1M89PCSmt0/pK+IrWGvpAhrvbQcZd2LgCTvX/4x0H4pn3m7smvmSx4qbenKBehCEAnAf4g4MislXk65fEMv9CPad/OT/xDT7CkelbXwBUyuXpfD/TjqFMcwp9ry/tXs7Ur4ILRqCk1VxnY6fY3IK6a+PjKa1UHGw9P7tOvwGID0EK8AuXyI0Mx9Nc/Tz//AOtKv/kUv5W/WJPSoSPOs/GKRNpm7RbSWUrh0DDgb+4NiPlM3aFXgBqToBzJ5SzokdH2Ie1CqTYAVOP+0E38pVq9qKlZyuHAVFJG8IuzW5gHgJk7ZxVSmtPAU8wYqDXyDhn1OY+tvSWNnYIUlspPjLW6mmUxlu60qG1cQrauGHPMq/S0ZVrFmLNqTGhI4LK7tW1AscTEgZCTSZr7Pr51sT3l4HmRMZjHYauUYMOR+UtjdVXPHcdC2g195GKqHgyn1EsK1wCOBFx5RlWip5CbOdEWA5iIaw5SYJ0PvrJCRbWBT3vgY7NJCBGZl/8AUBHawuZRxOKVBmqMFHIHifIczLmPqLTpmo/BRcL1PLzM5yhgC7GrX7zty+7TXkolcstLY47TvtYt/pUyf3m0HtMvG4WtUOZ28hyHkJuZANAJDUWZW2tpjIyKFWrT0vcDkdROl7O43M1uGYWI6MNR9ZjVUkWHqmnUVx90gkdQDe0tjlpXLCX09BkOIxSJ8bqvS5AvI6mOQUTWv3AmbTjb9Z5PtzaDVqhqXJN7gEiyjkJOefipjjt6ZT7R4UvkFZb3sL3AJ8yLSp2nxeHqYd6TVFzFboBdjnGq8PH854ticZULkAqfAae0dhts1kcFGuOasLi/A3HKUnLb7X8JK6qmBlsQRfjeSbM2/uFZShZC2liMy20uP0mfQ2yz2vTW33iCQAPG8oV6ozXUAjkLiw9pTK/jS9u0/wDltH8NT2EJzG9X/wDP8oSN1XxdJsLE5sO5ta1Zx1F9CSPUyTBUL1RVt8BunQvyYjwmZ2bpWo7safbPnHNRZb38/rOmRQBNWtqOuSSWOpbieZPDWSUksIwi7eUnAkKEtFjrRpEIBEicyS8icwlE7RhaJUMivIHT7GxGanb8J+R/sy8xsJz2xK1nt1E37zfG7jnzmqaxMjYGT3iSVUG7klKlr5RwOsfVay36CBl7SOdwOSa26ty9uPrITFB58zqfXWExyu66MZqGESF1k5EYwkaSqVFkBpy6wkRECvi8RUGHqUl4MNAeRuCbe086xtZrkC1+YOmtus9Gr8Jj4qklVhRZEsbkMBapc6WvzErlNjh6dswLd029CbSE0cz6C5ItwvfXnOr2h2ZdBobqPht08pl0sLuwbmzHkdCBKWaPZlRlpgKNBY9dT49JnV65ty0Ot/Pr5S3UDXsGXmRwNweV5QxSnMbjQjT90/3eQlq/tJ8f+kJW3Q6H2WElV6VgsG9N3z02Qm3H73iOvAS2x0m3t5dFPiRMVlvN8ppOOXl2MMml+uslAgIoaQFIjGj7xjGBExkDtJakruZCTHMjMdEMhK1s57VB5zp7zj0e2vSdPRrhgD1AmvH6Ycs7WrwBkV4oaXZpLytjqndt1sPTn8pITKmMPDz+kVM9oGaAkd49Zg6D7RrCPERhJQruJCwlphIKkJVao0mS6WrofG31mtVmXtNgBmJtZgfYytS18fVCU2bovznAVu9dietvbj5S5tftA7kIQop3HDUnUWvMxqZItY6X52A1+czyuyM8g5lI14ggjXjqfaNrKPi11OnS/geUtPQ8AOnh4fKR1V6358eB4Sou7r97/sIQsOn5wlkPb9qUs1I9RqPSc8J1k57aGF3b6fC2q/pOrKMuO/FSMLaxzSMzNskBimRgwLQhHWMrmS1ZC0BrRhaKzSopZ6mRAWN7ADUyqS4utlQnnbTzmx2YxJfD02a992oPpKD7Ar5vt6XdBumQlx457cDx8JsYayi1iLdQwE1wx0wzy3WiDHgysKyj7y+4k61FPMS6hxMrYnUC3WTEiUHZm0XOamfRQNLX4HkRbnAjvrJVMgyuG+0ptTJvZSVOngRpJhMdOnaUR0YDAmSg2pK1RpLUaU6tSQmI6pnNdosTqF6cfPrOgdrzjduMWc8L3Nr8OP8ASZ53pLExDEXJa9zoDwsDqP6y1hcWKlP4tV49SvC/vM/G0bsLEWubjXQ9JmtUKOoF7XAuOOp1lZEbdWPgUkDhoefHSVq1Ani2W5sLWl2mWFPvDW1h4AeEy8Ri8p1OoIvcXkJaf+WH8XzMJd/bV/Gv8phJ7RqPapn7Z+AfxfSEJ11hj7ZDRhhCZtiCIYQkBjSCpFhFEDS/2O/1asIRj7MvTrIsITZzqVfiPOOpcIQgNrR2D+kIQK+2/hT+MflM4QhM8vbbD0eIjQhIWRPKVaJCKmI+U5LaPE/xQhMs0sav8P8AyCU/vj+JYQkRWuuxHAeRmDif9Q+n5RISPtT8aUIQllX/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dirty="0"/>
          </a:p>
        </p:txBody>
      </p:sp>
      <p:sp>
        <p:nvSpPr>
          <p:cNvPr id="65546" name="AutoShape 10" descr="data:image/jpeg;base64,/9j/4AAQSkZJRgABAQAAAQABAAD/2wCEAAkGBxISDxQSEhIQFBUSEBQUEBQUFRAUDxAQFRQWFhUUFBUYHCggGBolGxQUITEhJSkrLi4uFx8zODMsNyotMCsBCgoKDg0OGhAQFywcHxwsLCwsLCwsLCwsLCwsLCwsLCwsLCwsLCwsKywsLCwsLCwsKyw3NywsMjcsKysrLCsrK//AABEIAOEA4QMBIgACEQEDEQH/xAAbAAABBQEBAAAAAAAAAAAAAAAAAQIDBAUGB//EAD8QAAIBAgMFBgMFBgYCAwAAAAECAAMRBBIhBRMxQVEGImFxgZEyocEjQlKx0RRicpLh8AcVM4KDolTxFhdT/8QAGAEBAAMBAAAAAAAAAAAAAAAAAAECAwT/xAAfEQEBAAICAwEBAQAAAAAAAAAAAQIRAyESMUFREzL/2gAMAwEAAhEDEQA/APcYQhAIQhAIRrOBxkL4jpAsEyM1hKuYniYqQK+2sWAlrA5jbUcNPlMJavhbpL/aXBs6I63O7a7jqml9OdrfnKNYajzmeda8cNL6yGobyWrSvw0lOoHHOZ21qVpBUxFo18x5xEojnK9pR6txhV0EscJVxTaSdIZuMUP3CLg/EJDhqS4ch1X4T93RgPAy9h6HM85bobPNZxTHDi56Lz9ZbHe+lcpNdu02ZtfNTUtchlBDc7EaXEvptBCba+0yRRCgACwAAHgBAJN3O6AG8WYmFxRQ9RzH6TUp4tD94eukCeEQGLAIQhAIQhAIQhAIQhAJDXe2gk0q1DcmBHaFosDAQReESOBgPBlHGbODar7fpLgEcDFm0y6c7VoFdCDK1RJ1ToDxAPnKtXZyHhp+UzvH+NZyfrlqlPwkDKZ052SL/F8oyrslOp+Ur4VP9MXLkGJues6VdlIOZPsJMmFReCL7XPzkzjReSOewmzWfgLD8R4enWb2Ewq01yr6nmx8ZYtECzSY6Z5ZWkiESS1owyVUVoWkuWMYQHUarL8Jt+U1cLXzjxHETIAljZ9S1S3UWga0IQgEIQgEIQgEIQgIZTUy3U+E+UpiA6JFhJCQgYZZAUGOBjLRDeBLCQ3MM5gSMDIjSi7yIasA3cCgibyJeA0qIhMcY0mAzLC0eBHhIEVo11ljKBIKr9IEMSm1mB6EGO5Rhgb4MWRYVrop8BJYBCEIBCEIBCEIDK3wmU5axB085VgKWkZqRpN46jTvqYDkvxkggY28CS8LyK8UGSH5ohMAphlgIYbuOjGqQFsIx3jGeM4yAhMkSnHU6cmCwGqkSowUQrVLDSU6jEwFdieMZaBaAMBjmJEJjoGnsx+7bofkZcmJQq5Wv7+Im0DAWEIQCEIQCEI1zYX8IEGJOoEhiF78Y1ngJUEbvssfe4lWtUysul9eHh1gXqZuLx+USuKl+Gt4t28IE8zNsYKrUeiab5Qj3qDMwzLmQ20GuikcuPnLov0lXa2AetTCq5QiojZhe+UN3gLcyuYeZEDEGw8WKarvrlVa53tUZiTQI9t3VF/378zLdPB4hXPeDqSMimpUG5U1XZhfi/cZQCfwW5yFNi16bIRVD5N3mzPUBco9UsSACNVdB/tlihsuuKJRnF/2hqgs9Tv0mrM+7LWuoykLpfh0gQ0cBiTh6NNqjB1b7d1ZixG6ZSRfj3yp9OEdUw2L3SqhAZKzOSzX3tPeErSv926G1+VhJKGzMRnDM6Cz02XK9W1NFZi6BW+IMpAufoI6psqtvGZX7pxOfIalXvUTQyZL/AHbVO/pAqrs/GB0+0dlVqwbvKGZMy7knhdrZrn5SXZuGxq7reNmsw3oJSxUqlyGGtwRU0IN78RpZMTsnFHc5a+tOhkqnPUG8qZSMxAGvG9/DnLGz8BiFqK1SrcBmLDO7B1NJFClWFhZwzX/UyRtgRGaMNSQ1KkBlV9ZGIpjSZAYTFduUr1qwDaW14nkDBal4EkURt4sBxM1sBVzLbmunpymRJcNVKtf38oG5CNRgQCOBjoBCEIBGVj3THyHFMAtybC4gQGQusmAuNDeRkQIbRaNIMMx8vQRzLH0RZQPCBItMCKBG5oheBJeU9q4Y1aRQNkbMjK3Qq4b6W9ZIzwyN0gYVPs+wUg1c53TIGYvmvvAabHqQgCk8zLeE2Y9OuagqArmrFUucqioKWUcORpn+bSYu2XettEYNr5P2YvoagUuQws2XiPhmntLGPRw1Jjn7zrTYoLuFytdxfrl59YDH2HV3eUYhgytUNFznNt7lLI4v31vntzAK21ETaHZ+pUBCVyg3+8TVzkQ0mVk48N4xf5aaWxNl1V2gtRa4N8Oxp02qZQxVl3mY2sMwGQEgX4TqK2NNCjS3gJYhFfnY5dWY8BrAoVNlPdRvgxRrv8V6w3y1AagvoQoK6ad48tJNs7ZrUnDGo7fZ5WBLWL5iQwBOllYr5W6TBxuWgf2zeMoWqWqKzOxqBiNEHUqxso6CdglZWUMpBDAFSCLEEXBEBCx6RCW8IpYRLwIzfrAIPOOy3kZ6QI90CCCLg8RytMyjTNOqU1I5X5rymwDEq0ww8Rw6wI1MfIlHjHhPGA8RRGqslAgaOzH7pHQ/nLsyNl4xd81LnlDevMflNeAQhCATH25WuVT/AHH6fWbE5jF1c1Vz+8QPIafSVzvS+E3TA5GoJHkSIjbScDWzeB0PuIyo0pVmmW7G3jK3qWIDpmU+fUHoZdUThc7A3DMNRexI0vzndIwtNMMvJjnh4nZIuSNNSAeXUOyiNZ4pF5DjWCUnqHglNm/lUn6QPIe1Xa0/5o1WmQUwzCi4FyKigjeZvPUC3QdZvbb7Vq9KrTKrUUtlokd1UcWsRY37up5HXTS88+psFxSvUplg+IVsQNMmq3vr92666jS/Wb/bNSNnUKwRqZOJZrWKgioGIup+DRQAOBW54wMarja5FFS5CCq/dsO7nKFvE2str34T0iliDiMHUrFCw31RaIViCKYXIDf+PM3he087w+ExGIpA0hTAI3gLl/gNyLFQbNZuBHKdvsnbFSnhMQHpYajkLgMC6U1RaavmAb4mBcW4X0HmHnfa7a1RyzPUzU6dNadJFuMtVVIu45m7cTxHIT03/C7FmpszCq9y26bUkHuK5AJHEchPD+0W3WrkqqhQWJqBbkuw4eQGuk9q/wAK9inD4MMxOaoqAdAoUMbdO8x9oHb7q3MRcvjI2vGm54wJSwkLiMel04yLWBNaKDK+c9ZZwSZ3A9T4CBLtukUoiqqglQDUHAlbanzExKO2aR43XzFx8p2rKCLHgePlPNdu7OOHrlfunvUz+709OEplbF8JL03f80ogXzj0DX/KVsRto2IQW8T9BOeptLCynna0nHIubLxZTEI5P3u8eoOhv7z0SeXMJ6Psyvno026oL+Y0MvhVOSLUIQl2aPEPlRm6KT7CcqOE6DbD2onxsPnOf5TPNtxzpDVMpVmliu0oVXmVawxp2GDoutGnn4lB6dAfS05/YOD3tcAjur3m9OA9TO4q0wwt/YmnHPrLlvxlEyRKZ4xadOxMmE1YolvG4mnnpuh4OjKfIgj6yeBgcNsTsw6ErUp02GdheoFcBA5KMvQ2NtPpK3aTsXWxKNTLEoWbL9o3d1OU2N+RHuZ6AVjTA8/2TsuphsNSo5DvEpBKlu9qKa8xodSfab2ztindMKqqWNYvTJ7wAIpnh5ra3h4zoLxCYHmeP7ArQp1Cib6tXZyallBQknKqg3sLEjnoJ32zsCKNGnSXhTRV87AC8u5o0mBEwjLyRhGFYCExrLeLaJeBA1MkgDiSB7zoMHhRTWw48zzJmMG1uOIOk1MJjw3dbRvkfKBdmL2r2bvsOSB36feXqQPiX2/KbUDIs2mXTyINLNNpd7U7M3Fe4HcqXZegPNf76zMpGYWadMu5tYadr2Pr5sPl/A5HodfqZxR4ToOxWJtVemfvrcea/wBD8pfG9qZzp2UIQmrBkdoH0RepJ9h/WY7nSXts1L1rfhUD1Ov6TNxB0mOV7dGE6UsXUme7yTFVNZe7M7P31a7DuU+83Qnkv99JSd1e3UdP2awG6ogkd6p3m6gch7fnNLEPYecljKtPMLTok1HLbu7UrwDRXplePvygAJKCEwvFyxLwC8Y0dnhngRgGLkj80QtAbkjWEGqSIwFJjCYpjYCFo0sIrCMywAkRGER08YzeW/IdSekDfwFbNTBPEaH0lmV8DRyUwDx4t5mWIGdt3ZoxFBk0zcUPRxw9OXrPMhdWKkEEGxB4gjiJ69PNu29JUxhI++is3g2o+gmec+teO/FVW0lnZOI3eIpt++AfI6H5GZ9GppHh+8PMfnKStbOnq8Jmf5nS/GvvCa7c2mDVrkuzdSTK2KqaSalTNpS2jcCY11SMiqxLWGpJsBzJM9H2Ds/cUFT7x71T+M8R6cPScx2JwGeq1VhcU7Bb/jPP0H5zt5px4/WPLl8LCEr4rGJTHeOvIDiZoyOxYusoAEcDfw6Sridru2igKPHUyqMbVBvcH0Ep5xf+da61uskBBmfhMar6Hut/1Mt5fSWl2rZpI1hykbOOkXMYocdJKERMQyawhuxArkRCJY3Ua1GBBGNflLQpQYKIFMJ5mK1M89PCSmt0/pK+IrWGvpAhrvbQcZd2LgCTvX/4x0H4pn3m7smvmSx4qbenKBehCEAnAf4g4MislXk65fEMv9CPad/OT/xDT7CkelbXwBUyuXpfD/TjqFMcwp9ry/tXs7Ur4ILRqCk1VxnY6fY3IK6a+PjKa1UHGw9P7tOvwGID0EK8AuXyI0Mx9Nc/Tz//AOtKv/kUv5W/WJPSoSPOs/GKRNpm7RbSWUrh0DDgb+4NiPlM3aFXgBqToBzJ5SzokdH2Ie1CqTYAVOP+0E38pVq9qKlZyuHAVFJG8IuzW5gHgJk7ZxVSmtPAU8wYqDXyDhn1OY+tvSWNnYIUlspPjLW6mmUxlu60qG1cQrauGHPMq/S0ZVrFmLNqTGhI4LK7tW1AscTEgZCTSZr7Pr51sT3l4HmRMZjHYauUYMOR+UtjdVXPHcdC2g195GKqHgyn1EsK1wCOBFx5RlWip5CbOdEWA5iIaw5SYJ0PvrJCRbWBT3vgY7NJCBGZl/8AUBHawuZRxOKVBmqMFHIHifIczLmPqLTpmo/BRcL1PLzM5yhgC7GrX7zty+7TXkolcstLY47TvtYt/pUyf3m0HtMvG4WtUOZ28hyHkJuZANAJDUWZW2tpjIyKFWrT0vcDkdROl7O43M1uGYWI6MNR9ZjVUkWHqmnUVx90gkdQDe0tjlpXLCX09BkOIxSJ8bqvS5AvI6mOQUTWv3AmbTjb9Z5PtzaDVqhqXJN7gEiyjkJOefipjjt6ZT7R4UvkFZb3sL3AJ8yLSp2nxeHqYd6TVFzFboBdjnGq8PH854ticZULkAqfAae0dhts1kcFGuOasLi/A3HKUnLb7X8JK6qmBlsQRfjeSbM2/uFZShZC2liMy20uP0mfQ2yz2vTW33iCQAPG8oV6ozXUAjkLiw9pTK/jS9u0/wDltH8NT2EJzG9X/wDP8oSN1XxdJsLE5sO5ta1Zx1F9CSPUyTBUL1RVt8BunQvyYjwmZ2bpWo7safbPnHNRZb38/rOmRQBNWtqOuSSWOpbieZPDWSUksIwi7eUnAkKEtFjrRpEIBEicyS8icwlE7RhaJUMivIHT7GxGanb8J+R/sy8xsJz2xK1nt1E37zfG7jnzmqaxMjYGT3iSVUG7klKlr5RwOsfVay36CBl7SOdwOSa26ty9uPrITFB58zqfXWExyu66MZqGESF1k5EYwkaSqVFkBpy6wkRECvi8RUGHqUl4MNAeRuCbe086xtZrkC1+YOmtus9Gr8Jj4qklVhRZEsbkMBapc6WvzErlNjh6dswLd029CbSE0cz6C5ItwvfXnOr2h2ZdBobqPht08pl0sLuwbmzHkdCBKWaPZlRlpgKNBY9dT49JnV65ty0Ot/Pr5S3UDXsGXmRwNweV5QxSnMbjQjT90/3eQlq/tJ8f+kJW3Q6H2WElV6VgsG9N3z02Qm3H73iOvAS2x0m3t5dFPiRMVlvN8ppOOXl2MMml+uslAgIoaQFIjGj7xjGBExkDtJakruZCTHMjMdEMhK1s57VB5zp7zj0e2vSdPRrhgD1AmvH6Ycs7WrwBkV4oaXZpLytjqndt1sPTn8pITKmMPDz+kVM9oGaAkd49Zg6D7RrCPERhJQruJCwlphIKkJVao0mS6WrofG31mtVmXtNgBmJtZgfYytS18fVCU2bovznAVu9dietvbj5S5tftA7kIQop3HDUnUWvMxqZItY6X52A1+czyuyM8g5lI14ggjXjqfaNrKPi11OnS/geUtPQ8AOnh4fKR1V6358eB4Sou7r97/sIQsOn5wlkPb9qUs1I9RqPSc8J1k57aGF3b6fC2q/pOrKMuO/FSMLaxzSMzNskBimRgwLQhHWMrmS1ZC0BrRhaKzSopZ6mRAWN7ADUyqS4utlQnnbTzmx2YxJfD02a992oPpKD7Ar5vt6XdBumQlx457cDx8JsYayi1iLdQwE1wx0wzy3WiDHgysKyj7y+4k61FPMS6hxMrYnUC3WTEiUHZm0XOamfRQNLX4HkRbnAjvrJVMgyuG+0ptTJvZSVOngRpJhMdOnaUR0YDAmSg2pK1RpLUaU6tSQmI6pnNdosTqF6cfPrOgdrzjduMWc8L3Nr8OP8ASZ53pLExDEXJa9zoDwsDqP6y1hcWKlP4tV49SvC/vM/G0bsLEWubjXQ9JmtUKOoF7XAuOOp1lZEbdWPgUkDhoefHSVq1Ani2W5sLWl2mWFPvDW1h4AeEy8Ri8p1OoIvcXkJaf+WH8XzMJd/bV/Gv8phJ7RqPapn7Z+AfxfSEJ11hj7ZDRhhCZtiCIYQkBjSCpFhFEDS/2O/1asIRj7MvTrIsITZzqVfiPOOpcIQgNrR2D+kIQK+2/hT+MflM4QhM8vbbD0eIjQhIWRPKVaJCKmI+U5LaPE/xQhMs0sav8P8AyCU/vj+JYQkRWuuxHAeRmDif9Q+n5RISPtT8aUIQllX/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ZA" dirty="0"/>
          </a:p>
        </p:txBody>
      </p:sp>
      <p:pic>
        <p:nvPicPr>
          <p:cNvPr id="12" name="Picture 11">
            <a:extLst>
              <a:ext uri="{FF2B5EF4-FFF2-40B4-BE49-F238E27FC236}">
                <a16:creationId xmlns:a16="http://schemas.microsoft.com/office/drawing/2014/main" id="{7BD7ABBA-FE0C-41BD-B11A-5DCA1FA4C854}"/>
              </a:ext>
            </a:extLst>
          </p:cNvPr>
          <p:cNvPicPr>
            <a:picLocks noChangeAspect="1"/>
          </p:cNvPicPr>
          <p:nvPr/>
        </p:nvPicPr>
        <p:blipFill rotWithShape="1">
          <a:blip r:embed="rId2"/>
          <a:srcRect l="23593" t="38761" r="24219" b="18471"/>
          <a:stretch/>
        </p:blipFill>
        <p:spPr>
          <a:xfrm>
            <a:off x="4809407" y="4757726"/>
            <a:ext cx="4238200" cy="1953699"/>
          </a:xfrm>
          <a:prstGeom prst="rect">
            <a:avLst/>
          </a:prstGeom>
        </p:spPr>
      </p:pic>
      <p:pic>
        <p:nvPicPr>
          <p:cNvPr id="14" name="Picture 13">
            <a:extLst>
              <a:ext uri="{FF2B5EF4-FFF2-40B4-BE49-F238E27FC236}">
                <a16:creationId xmlns:a16="http://schemas.microsoft.com/office/drawing/2014/main" id="{6BDF4EC7-5A4B-4C90-AC27-E6910EE87BA4}"/>
              </a:ext>
            </a:extLst>
          </p:cNvPr>
          <p:cNvPicPr/>
          <p:nvPr/>
        </p:nvPicPr>
        <p:blipFill rotWithShape="1">
          <a:blip r:embed="rId3" cstate="print">
            <a:alphaModFix amt="20000"/>
            <a:extLst>
              <a:ext uri="{28A0092B-C50C-407E-A947-70E740481C1C}">
                <a14:useLocalDpi xmlns:a14="http://schemas.microsoft.com/office/drawing/2010/main" val="0"/>
              </a:ext>
            </a:extLst>
          </a:blip>
          <a:srcRect l="13053"/>
          <a:stretch/>
        </p:blipFill>
        <p:spPr bwMode="auto">
          <a:xfrm>
            <a:off x="2123728"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pic>
        <p:nvPicPr>
          <p:cNvPr id="13" name="Picture 12">
            <a:extLst>
              <a:ext uri="{FF2B5EF4-FFF2-40B4-BE49-F238E27FC236}">
                <a16:creationId xmlns:a16="http://schemas.microsoft.com/office/drawing/2014/main" id="{CF8B386A-440B-4627-9FED-C445ABF2BEE8}"/>
              </a:ext>
            </a:extLst>
          </p:cNvPr>
          <p:cNvPicPr>
            <a:picLocks noChangeAspect="1"/>
          </p:cNvPicPr>
          <p:nvPr/>
        </p:nvPicPr>
        <p:blipFill rotWithShape="1">
          <a:blip r:embed="rId4">
            <a:alphaModFix amt="70000"/>
          </a:blip>
          <a:srcRect l="50000" t="24722" r="32031" b="65278"/>
          <a:stretch/>
        </p:blipFill>
        <p:spPr>
          <a:xfrm>
            <a:off x="5840489" y="230789"/>
            <a:ext cx="3085714" cy="965963"/>
          </a:xfrm>
          <a:prstGeom prst="rect">
            <a:avLst/>
          </a:prstGeom>
        </p:spPr>
      </p:pic>
      <p:pic>
        <p:nvPicPr>
          <p:cNvPr id="15" name="Picture 6" descr="Cover art">
            <a:extLst>
              <a:ext uri="{FF2B5EF4-FFF2-40B4-BE49-F238E27FC236}">
                <a16:creationId xmlns:a16="http://schemas.microsoft.com/office/drawing/2014/main" id="{2B5D8CAB-3F57-4053-8FA1-13736B7A9015}"/>
              </a:ext>
            </a:extLst>
          </p:cNvPr>
          <p:cNvPicPr>
            <a:picLocks noChangeAspect="1" noChangeArrowheads="1"/>
          </p:cNvPicPr>
          <p:nvPr/>
        </p:nvPicPr>
        <p:blipFill>
          <a:blip r:embed="rId5"/>
          <a:srcRect/>
          <a:stretch>
            <a:fillRect/>
          </a:stretch>
        </p:blipFill>
        <p:spPr bwMode="auto">
          <a:xfrm rot="16200000">
            <a:off x="202530" y="200701"/>
            <a:ext cx="2071670" cy="2071670"/>
          </a:xfrm>
          <a:prstGeom prst="rect">
            <a:avLst/>
          </a:prstGeom>
          <a:noFill/>
        </p:spPr>
      </p:pic>
      <p:pic>
        <p:nvPicPr>
          <p:cNvPr id="16" name="Picture 6" descr="Cover art">
            <a:extLst>
              <a:ext uri="{FF2B5EF4-FFF2-40B4-BE49-F238E27FC236}">
                <a16:creationId xmlns:a16="http://schemas.microsoft.com/office/drawing/2014/main" id="{5A3CC00B-D889-4DEB-BFFF-3E4DADB566E5}"/>
              </a:ext>
            </a:extLst>
          </p:cNvPr>
          <p:cNvPicPr>
            <a:picLocks noChangeAspect="1" noChangeArrowheads="1"/>
          </p:cNvPicPr>
          <p:nvPr/>
        </p:nvPicPr>
        <p:blipFill>
          <a:blip r:embed="rId5"/>
          <a:srcRect/>
          <a:stretch>
            <a:fillRect/>
          </a:stretch>
        </p:blipFill>
        <p:spPr bwMode="auto">
          <a:xfrm rot="16200000">
            <a:off x="202529" y="4532601"/>
            <a:ext cx="2071670" cy="207167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200A-C14F-43AC-BF9D-26A6ABDEBA25}"/>
              </a:ext>
            </a:extLst>
          </p:cNvPr>
          <p:cNvSpPr>
            <a:spLocks noGrp="1"/>
          </p:cNvSpPr>
          <p:nvPr>
            <p:ph type="title"/>
          </p:nvPr>
        </p:nvSpPr>
        <p:spPr>
          <a:xfrm>
            <a:off x="0" y="2276"/>
            <a:ext cx="9036496" cy="1143000"/>
          </a:xfrm>
        </p:spPr>
        <p:txBody>
          <a:bodyPr>
            <a:normAutofit fontScale="90000"/>
          </a:bodyPr>
          <a:lstStyle/>
          <a:p>
            <a:r>
              <a:rPr lang="en-US" dirty="0"/>
              <a:t>WHAT DO WE BID AFTER RHO BID OF 1</a:t>
            </a:r>
            <a:r>
              <a:rPr lang="en-ZA" sz="4400" dirty="0">
                <a:latin typeface="Times New Roman"/>
                <a:ea typeface="Times New Roman"/>
                <a:cs typeface="Times New Roman"/>
              </a:rPr>
              <a:t>♠ </a:t>
            </a:r>
            <a:r>
              <a:rPr lang="en-US" dirty="0"/>
              <a:t>?</a:t>
            </a:r>
            <a:endParaRPr lang="en-ZA" dirty="0"/>
          </a:p>
        </p:txBody>
      </p:sp>
      <p:sp>
        <p:nvSpPr>
          <p:cNvPr id="3" name="TextBox 2">
            <a:extLst>
              <a:ext uri="{FF2B5EF4-FFF2-40B4-BE49-F238E27FC236}">
                <a16:creationId xmlns:a16="http://schemas.microsoft.com/office/drawing/2014/main" id="{E4E586EB-D4B8-4CFB-867C-B547EB382273}"/>
              </a:ext>
            </a:extLst>
          </p:cNvPr>
          <p:cNvSpPr txBox="1"/>
          <p:nvPr/>
        </p:nvSpPr>
        <p:spPr>
          <a:xfrm>
            <a:off x="3671768" y="769322"/>
            <a:ext cx="1264777" cy="369332"/>
          </a:xfrm>
          <a:prstGeom prst="rect">
            <a:avLst/>
          </a:prstGeom>
          <a:noFill/>
        </p:spPr>
        <p:txBody>
          <a:bodyPr wrap="square" rtlCol="0">
            <a:spAutoFit/>
          </a:bodyPr>
          <a:lstStyle/>
          <a:p>
            <a:r>
              <a:rPr lang="en-US" dirty="0"/>
              <a:t>Hand 2</a:t>
            </a:r>
            <a:endParaRPr lang="en-ZA" dirty="0"/>
          </a:p>
        </p:txBody>
      </p:sp>
      <p:sp>
        <p:nvSpPr>
          <p:cNvPr id="13" name="TextBox 12">
            <a:extLst>
              <a:ext uri="{FF2B5EF4-FFF2-40B4-BE49-F238E27FC236}">
                <a16:creationId xmlns:a16="http://schemas.microsoft.com/office/drawing/2014/main" id="{47AE7BA9-16C6-4C99-B31C-DEF8B3D758C4}"/>
              </a:ext>
            </a:extLst>
          </p:cNvPr>
          <p:cNvSpPr txBox="1"/>
          <p:nvPr/>
        </p:nvSpPr>
        <p:spPr>
          <a:xfrm>
            <a:off x="971600" y="801682"/>
            <a:ext cx="1264777" cy="369332"/>
          </a:xfrm>
          <a:prstGeom prst="rect">
            <a:avLst/>
          </a:prstGeom>
          <a:noFill/>
        </p:spPr>
        <p:txBody>
          <a:bodyPr wrap="square" rtlCol="0">
            <a:spAutoFit/>
          </a:bodyPr>
          <a:lstStyle/>
          <a:p>
            <a:r>
              <a:rPr lang="en-US" dirty="0"/>
              <a:t>Hand 1</a:t>
            </a:r>
            <a:endParaRPr lang="en-ZA" dirty="0"/>
          </a:p>
        </p:txBody>
      </p:sp>
      <p:sp>
        <p:nvSpPr>
          <p:cNvPr id="14" name="TextBox 13">
            <a:extLst>
              <a:ext uri="{FF2B5EF4-FFF2-40B4-BE49-F238E27FC236}">
                <a16:creationId xmlns:a16="http://schemas.microsoft.com/office/drawing/2014/main" id="{C42A7236-EAC3-4781-9ECA-B70017C189D2}"/>
              </a:ext>
            </a:extLst>
          </p:cNvPr>
          <p:cNvSpPr txBox="1"/>
          <p:nvPr/>
        </p:nvSpPr>
        <p:spPr>
          <a:xfrm>
            <a:off x="6783429" y="759433"/>
            <a:ext cx="1264777" cy="369332"/>
          </a:xfrm>
          <a:prstGeom prst="rect">
            <a:avLst/>
          </a:prstGeom>
          <a:noFill/>
        </p:spPr>
        <p:txBody>
          <a:bodyPr wrap="square" rtlCol="0">
            <a:spAutoFit/>
          </a:bodyPr>
          <a:lstStyle/>
          <a:p>
            <a:r>
              <a:rPr lang="en-US" dirty="0"/>
              <a:t>Hand 3</a:t>
            </a:r>
            <a:endParaRPr lang="en-ZA" dirty="0"/>
          </a:p>
        </p:txBody>
      </p:sp>
      <p:sp>
        <p:nvSpPr>
          <p:cNvPr id="15" name="TextBox 14">
            <a:extLst>
              <a:ext uri="{FF2B5EF4-FFF2-40B4-BE49-F238E27FC236}">
                <a16:creationId xmlns:a16="http://schemas.microsoft.com/office/drawing/2014/main" id="{9E53C539-5102-4FFC-BC2A-F8800B04F2FF}"/>
              </a:ext>
            </a:extLst>
          </p:cNvPr>
          <p:cNvSpPr txBox="1"/>
          <p:nvPr/>
        </p:nvSpPr>
        <p:spPr>
          <a:xfrm>
            <a:off x="919599" y="2818435"/>
            <a:ext cx="1264777" cy="369332"/>
          </a:xfrm>
          <a:prstGeom prst="rect">
            <a:avLst/>
          </a:prstGeom>
          <a:noFill/>
        </p:spPr>
        <p:txBody>
          <a:bodyPr wrap="square" rtlCol="0">
            <a:spAutoFit/>
          </a:bodyPr>
          <a:lstStyle/>
          <a:p>
            <a:r>
              <a:rPr lang="en-US" dirty="0"/>
              <a:t>Hand 4</a:t>
            </a:r>
            <a:endParaRPr lang="en-ZA" dirty="0"/>
          </a:p>
        </p:txBody>
      </p:sp>
      <p:sp>
        <p:nvSpPr>
          <p:cNvPr id="16" name="TextBox 15">
            <a:extLst>
              <a:ext uri="{FF2B5EF4-FFF2-40B4-BE49-F238E27FC236}">
                <a16:creationId xmlns:a16="http://schemas.microsoft.com/office/drawing/2014/main" id="{6C6942E8-A44D-4E36-9BFD-AEA9595D7479}"/>
              </a:ext>
            </a:extLst>
          </p:cNvPr>
          <p:cNvSpPr txBox="1"/>
          <p:nvPr/>
        </p:nvSpPr>
        <p:spPr>
          <a:xfrm>
            <a:off x="3775144" y="2805865"/>
            <a:ext cx="1264777" cy="369332"/>
          </a:xfrm>
          <a:prstGeom prst="rect">
            <a:avLst/>
          </a:prstGeom>
          <a:noFill/>
        </p:spPr>
        <p:txBody>
          <a:bodyPr wrap="square" rtlCol="0">
            <a:spAutoFit/>
          </a:bodyPr>
          <a:lstStyle/>
          <a:p>
            <a:r>
              <a:rPr lang="en-US" dirty="0"/>
              <a:t>Hand 5</a:t>
            </a:r>
            <a:endParaRPr lang="en-ZA" dirty="0"/>
          </a:p>
        </p:txBody>
      </p:sp>
      <p:sp>
        <p:nvSpPr>
          <p:cNvPr id="23" name="TextBox 22">
            <a:extLst>
              <a:ext uri="{FF2B5EF4-FFF2-40B4-BE49-F238E27FC236}">
                <a16:creationId xmlns:a16="http://schemas.microsoft.com/office/drawing/2014/main" id="{2315E71F-54F8-4713-897D-9A9EFD6BA5EE}"/>
              </a:ext>
            </a:extLst>
          </p:cNvPr>
          <p:cNvSpPr txBox="1"/>
          <p:nvPr/>
        </p:nvSpPr>
        <p:spPr>
          <a:xfrm>
            <a:off x="6707877" y="2762560"/>
            <a:ext cx="1264777" cy="369332"/>
          </a:xfrm>
          <a:prstGeom prst="rect">
            <a:avLst/>
          </a:prstGeom>
          <a:noFill/>
        </p:spPr>
        <p:txBody>
          <a:bodyPr wrap="square" rtlCol="0">
            <a:spAutoFit/>
          </a:bodyPr>
          <a:lstStyle/>
          <a:p>
            <a:r>
              <a:rPr lang="en-US" dirty="0"/>
              <a:t>Hand 6</a:t>
            </a:r>
            <a:endParaRPr lang="en-ZA" dirty="0"/>
          </a:p>
        </p:txBody>
      </p:sp>
      <p:sp>
        <p:nvSpPr>
          <p:cNvPr id="24" name="TextBox 23">
            <a:extLst>
              <a:ext uri="{FF2B5EF4-FFF2-40B4-BE49-F238E27FC236}">
                <a16:creationId xmlns:a16="http://schemas.microsoft.com/office/drawing/2014/main" id="{BEEF49FA-44C5-420D-A093-C6305890D9E9}"/>
              </a:ext>
            </a:extLst>
          </p:cNvPr>
          <p:cNvSpPr txBox="1"/>
          <p:nvPr/>
        </p:nvSpPr>
        <p:spPr>
          <a:xfrm>
            <a:off x="971599" y="4819722"/>
            <a:ext cx="1264777" cy="369332"/>
          </a:xfrm>
          <a:prstGeom prst="rect">
            <a:avLst/>
          </a:prstGeom>
          <a:noFill/>
        </p:spPr>
        <p:txBody>
          <a:bodyPr wrap="square" rtlCol="0">
            <a:spAutoFit/>
          </a:bodyPr>
          <a:lstStyle/>
          <a:p>
            <a:r>
              <a:rPr lang="en-US" dirty="0"/>
              <a:t>Hand 7</a:t>
            </a:r>
            <a:endParaRPr lang="en-ZA" dirty="0"/>
          </a:p>
        </p:txBody>
      </p:sp>
      <p:sp>
        <p:nvSpPr>
          <p:cNvPr id="25" name="TextBox 24">
            <a:extLst>
              <a:ext uri="{FF2B5EF4-FFF2-40B4-BE49-F238E27FC236}">
                <a16:creationId xmlns:a16="http://schemas.microsoft.com/office/drawing/2014/main" id="{E5FA4BA5-E67F-4181-A3B2-AE9847A34C62}"/>
              </a:ext>
            </a:extLst>
          </p:cNvPr>
          <p:cNvSpPr txBox="1"/>
          <p:nvPr/>
        </p:nvSpPr>
        <p:spPr>
          <a:xfrm>
            <a:off x="3771363" y="4779512"/>
            <a:ext cx="1264777" cy="369332"/>
          </a:xfrm>
          <a:prstGeom prst="rect">
            <a:avLst/>
          </a:prstGeom>
          <a:noFill/>
        </p:spPr>
        <p:txBody>
          <a:bodyPr wrap="square" rtlCol="0">
            <a:spAutoFit/>
          </a:bodyPr>
          <a:lstStyle/>
          <a:p>
            <a:r>
              <a:rPr lang="en-US" dirty="0"/>
              <a:t>Hand 8</a:t>
            </a:r>
            <a:endParaRPr lang="en-ZA" dirty="0"/>
          </a:p>
        </p:txBody>
      </p:sp>
      <p:sp>
        <p:nvSpPr>
          <p:cNvPr id="26" name="TextBox 25">
            <a:extLst>
              <a:ext uri="{FF2B5EF4-FFF2-40B4-BE49-F238E27FC236}">
                <a16:creationId xmlns:a16="http://schemas.microsoft.com/office/drawing/2014/main" id="{6050D07E-1056-452B-BABC-08CD8576AE9C}"/>
              </a:ext>
            </a:extLst>
          </p:cNvPr>
          <p:cNvSpPr txBox="1"/>
          <p:nvPr/>
        </p:nvSpPr>
        <p:spPr>
          <a:xfrm>
            <a:off x="6803100" y="4784310"/>
            <a:ext cx="1264777" cy="369332"/>
          </a:xfrm>
          <a:prstGeom prst="rect">
            <a:avLst/>
          </a:prstGeom>
          <a:noFill/>
        </p:spPr>
        <p:txBody>
          <a:bodyPr wrap="square" rtlCol="0">
            <a:spAutoFit/>
          </a:bodyPr>
          <a:lstStyle/>
          <a:p>
            <a:r>
              <a:rPr lang="en-US" dirty="0"/>
              <a:t>Hand 9</a:t>
            </a:r>
            <a:endParaRPr lang="en-ZA" dirty="0"/>
          </a:p>
        </p:txBody>
      </p:sp>
      <p:pic>
        <p:nvPicPr>
          <p:cNvPr id="5" name="Picture 4">
            <a:extLst>
              <a:ext uri="{FF2B5EF4-FFF2-40B4-BE49-F238E27FC236}">
                <a16:creationId xmlns:a16="http://schemas.microsoft.com/office/drawing/2014/main" id="{F55BF78C-91A3-407F-BA06-1115E2ADC5D6}"/>
              </a:ext>
            </a:extLst>
          </p:cNvPr>
          <p:cNvPicPr>
            <a:picLocks noChangeAspect="1"/>
          </p:cNvPicPr>
          <p:nvPr/>
        </p:nvPicPr>
        <p:blipFill rotWithShape="1">
          <a:blip r:embed="rId2"/>
          <a:srcRect l="26275" t="48600" r="65750" b="41600"/>
          <a:stretch/>
        </p:blipFill>
        <p:spPr>
          <a:xfrm>
            <a:off x="644246" y="1373182"/>
            <a:ext cx="1653545" cy="1142999"/>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8EDFAABD-6273-4CD3-8555-DDB5C5707E65}"/>
              </a:ext>
            </a:extLst>
          </p:cNvPr>
          <p:cNvPicPr>
            <a:picLocks noChangeAspect="1"/>
          </p:cNvPicPr>
          <p:nvPr/>
        </p:nvPicPr>
        <p:blipFill rotWithShape="1">
          <a:blip r:embed="rId3"/>
          <a:srcRect l="26276" t="48600" r="66537" b="41600"/>
          <a:stretch/>
        </p:blipFill>
        <p:spPr>
          <a:xfrm>
            <a:off x="3545879" y="1373182"/>
            <a:ext cx="1490261" cy="1142999"/>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1BAAD997-1889-43E4-9514-E4DFB055FF46}"/>
              </a:ext>
            </a:extLst>
          </p:cNvPr>
          <p:cNvPicPr>
            <a:picLocks noChangeAspect="1"/>
          </p:cNvPicPr>
          <p:nvPr/>
        </p:nvPicPr>
        <p:blipFill rotWithShape="1">
          <a:blip r:embed="rId4"/>
          <a:srcRect l="26275" t="48600" r="65750" b="41600"/>
          <a:stretch/>
        </p:blipFill>
        <p:spPr>
          <a:xfrm>
            <a:off x="6506360" y="1337876"/>
            <a:ext cx="1653546" cy="1143000"/>
          </a:xfrm>
          <a:prstGeom prst="rect">
            <a:avLst/>
          </a:prstGeom>
          <a:ln w="228600" cap="sq" cmpd="thickThin">
            <a:solidFill>
              <a:srgbClr val="000000"/>
            </a:solidFill>
            <a:prstDash val="solid"/>
            <a:miter lim="800000"/>
          </a:ln>
          <a:effectLst>
            <a:innerShdw blurRad="76200">
              <a:srgbClr val="000000"/>
            </a:innerShdw>
          </a:effectLst>
        </p:spPr>
      </p:pic>
      <p:pic>
        <p:nvPicPr>
          <p:cNvPr id="28" name="Picture 27">
            <a:extLst>
              <a:ext uri="{FF2B5EF4-FFF2-40B4-BE49-F238E27FC236}">
                <a16:creationId xmlns:a16="http://schemas.microsoft.com/office/drawing/2014/main" id="{50D4DE11-52F0-4FC4-A6C0-E041BA6EBB96}"/>
              </a:ext>
            </a:extLst>
          </p:cNvPr>
          <p:cNvPicPr>
            <a:picLocks noChangeAspect="1"/>
          </p:cNvPicPr>
          <p:nvPr/>
        </p:nvPicPr>
        <p:blipFill rotWithShape="1">
          <a:blip r:embed="rId5"/>
          <a:srcRect l="26276" t="48600" r="64962" b="40200"/>
          <a:stretch/>
        </p:blipFill>
        <p:spPr>
          <a:xfrm>
            <a:off x="686320" y="3399363"/>
            <a:ext cx="1655021" cy="1189944"/>
          </a:xfrm>
          <a:prstGeom prst="rect">
            <a:avLst/>
          </a:prstGeom>
          <a:ln w="228600" cap="sq" cmpd="thickThin">
            <a:solidFill>
              <a:srgbClr val="000000"/>
            </a:solidFill>
            <a:prstDash val="solid"/>
            <a:miter lim="800000"/>
          </a:ln>
          <a:effectLst>
            <a:innerShdw blurRad="76200">
              <a:srgbClr val="000000"/>
            </a:innerShdw>
          </a:effectLst>
        </p:spPr>
      </p:pic>
      <p:pic>
        <p:nvPicPr>
          <p:cNvPr id="30" name="Picture 29">
            <a:extLst>
              <a:ext uri="{FF2B5EF4-FFF2-40B4-BE49-F238E27FC236}">
                <a16:creationId xmlns:a16="http://schemas.microsoft.com/office/drawing/2014/main" id="{BC3FC953-2850-4AD8-934B-645E4A640F48}"/>
              </a:ext>
            </a:extLst>
          </p:cNvPr>
          <p:cNvPicPr>
            <a:picLocks noChangeAspect="1"/>
          </p:cNvPicPr>
          <p:nvPr/>
        </p:nvPicPr>
        <p:blipFill rotWithShape="1">
          <a:blip r:embed="rId6"/>
          <a:srcRect l="26337" t="48600" r="66537" b="40861"/>
          <a:stretch/>
        </p:blipFill>
        <p:spPr>
          <a:xfrm>
            <a:off x="3547299" y="3374168"/>
            <a:ext cx="1460719" cy="1215139"/>
          </a:xfrm>
          <a:prstGeom prst="rect">
            <a:avLst/>
          </a:prstGeom>
          <a:ln w="228600" cap="sq" cmpd="thickThin">
            <a:solidFill>
              <a:srgbClr val="000000"/>
            </a:solidFill>
            <a:prstDash val="solid"/>
            <a:miter lim="800000"/>
          </a:ln>
          <a:effectLst>
            <a:innerShdw blurRad="76200">
              <a:srgbClr val="000000"/>
            </a:innerShdw>
          </a:effectLst>
        </p:spPr>
      </p:pic>
      <p:pic>
        <p:nvPicPr>
          <p:cNvPr id="32" name="Picture 31">
            <a:extLst>
              <a:ext uri="{FF2B5EF4-FFF2-40B4-BE49-F238E27FC236}">
                <a16:creationId xmlns:a16="http://schemas.microsoft.com/office/drawing/2014/main" id="{ED86C04B-AF3D-4225-A604-7DD27CE72828}"/>
              </a:ext>
            </a:extLst>
          </p:cNvPr>
          <p:cNvPicPr>
            <a:picLocks noChangeAspect="1"/>
          </p:cNvPicPr>
          <p:nvPr/>
        </p:nvPicPr>
        <p:blipFill rotWithShape="1">
          <a:blip r:embed="rId7"/>
          <a:srcRect l="26375" t="48600" r="65750" b="40200"/>
          <a:stretch/>
        </p:blipFill>
        <p:spPr>
          <a:xfrm>
            <a:off x="6506360" y="3314508"/>
            <a:ext cx="1479151" cy="1183319"/>
          </a:xfrm>
          <a:prstGeom prst="rect">
            <a:avLst/>
          </a:prstGeom>
          <a:ln w="228600" cap="sq" cmpd="thickThin">
            <a:solidFill>
              <a:srgbClr val="000000"/>
            </a:solidFill>
            <a:prstDash val="solid"/>
            <a:miter lim="800000"/>
          </a:ln>
          <a:effectLst>
            <a:innerShdw blurRad="76200">
              <a:srgbClr val="000000"/>
            </a:innerShdw>
          </a:effectLst>
        </p:spPr>
      </p:pic>
      <p:pic>
        <p:nvPicPr>
          <p:cNvPr id="34" name="Picture 33">
            <a:extLst>
              <a:ext uri="{FF2B5EF4-FFF2-40B4-BE49-F238E27FC236}">
                <a16:creationId xmlns:a16="http://schemas.microsoft.com/office/drawing/2014/main" id="{FF96B5EE-56F6-4BEB-8A5E-7864314D0AD0}"/>
              </a:ext>
            </a:extLst>
          </p:cNvPr>
          <p:cNvPicPr>
            <a:picLocks noChangeAspect="1"/>
          </p:cNvPicPr>
          <p:nvPr/>
        </p:nvPicPr>
        <p:blipFill rotWithShape="1">
          <a:blip r:embed="rId8"/>
          <a:srcRect l="25605" t="48732" r="65750" b="41600"/>
          <a:stretch/>
        </p:blipFill>
        <p:spPr>
          <a:xfrm>
            <a:off x="643491" y="5400655"/>
            <a:ext cx="1816992" cy="1143000"/>
          </a:xfrm>
          <a:prstGeom prst="rect">
            <a:avLst/>
          </a:prstGeom>
          <a:ln w="228600" cap="sq" cmpd="thickThin">
            <a:solidFill>
              <a:srgbClr val="000000"/>
            </a:solidFill>
            <a:prstDash val="solid"/>
            <a:miter lim="800000"/>
          </a:ln>
          <a:effectLst>
            <a:innerShdw blurRad="76200">
              <a:srgbClr val="000000"/>
            </a:innerShdw>
          </a:effectLst>
        </p:spPr>
      </p:pic>
      <p:pic>
        <p:nvPicPr>
          <p:cNvPr id="36" name="Picture 35">
            <a:extLst>
              <a:ext uri="{FF2B5EF4-FFF2-40B4-BE49-F238E27FC236}">
                <a16:creationId xmlns:a16="http://schemas.microsoft.com/office/drawing/2014/main" id="{38404C4E-9FED-4B93-B846-628FBC297C1B}"/>
              </a:ext>
            </a:extLst>
          </p:cNvPr>
          <p:cNvPicPr>
            <a:picLocks noChangeAspect="1"/>
          </p:cNvPicPr>
          <p:nvPr/>
        </p:nvPicPr>
        <p:blipFill rotWithShape="1">
          <a:blip r:embed="rId9"/>
          <a:srcRect l="26084" t="48295" r="67325" b="41457"/>
          <a:stretch/>
        </p:blipFill>
        <p:spPr>
          <a:xfrm>
            <a:off x="3419872" y="5328516"/>
            <a:ext cx="1389373" cy="1215139"/>
          </a:xfrm>
          <a:prstGeom prst="rect">
            <a:avLst/>
          </a:prstGeom>
          <a:ln w="228600" cap="sq" cmpd="thickThin">
            <a:solidFill>
              <a:srgbClr val="000000"/>
            </a:solidFill>
            <a:prstDash val="solid"/>
            <a:miter lim="800000"/>
          </a:ln>
          <a:effectLst>
            <a:innerShdw blurRad="76200">
              <a:srgbClr val="000000"/>
            </a:innerShdw>
          </a:effectLst>
        </p:spPr>
      </p:pic>
      <p:pic>
        <p:nvPicPr>
          <p:cNvPr id="38" name="Picture 37">
            <a:extLst>
              <a:ext uri="{FF2B5EF4-FFF2-40B4-BE49-F238E27FC236}">
                <a16:creationId xmlns:a16="http://schemas.microsoft.com/office/drawing/2014/main" id="{8E456E2E-8C82-4C4D-B1FE-44940C952D93}"/>
              </a:ext>
            </a:extLst>
          </p:cNvPr>
          <p:cNvPicPr>
            <a:picLocks noChangeAspect="1"/>
          </p:cNvPicPr>
          <p:nvPr/>
        </p:nvPicPr>
        <p:blipFill rotWithShape="1">
          <a:blip r:embed="rId10"/>
          <a:srcRect l="26375" t="48934" r="65750" b="41600"/>
          <a:stretch/>
        </p:blipFill>
        <p:spPr>
          <a:xfrm>
            <a:off x="6414331" y="5328516"/>
            <a:ext cx="1830078" cy="123740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4495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D6E0-60DE-457E-8862-3BB8B485F183}"/>
              </a:ext>
            </a:extLst>
          </p:cNvPr>
          <p:cNvSpPr>
            <a:spLocks noGrp="1"/>
          </p:cNvSpPr>
          <p:nvPr>
            <p:ph type="title"/>
          </p:nvPr>
        </p:nvSpPr>
        <p:spPr/>
        <p:txBody>
          <a:bodyPr/>
          <a:lstStyle/>
          <a:p>
            <a:r>
              <a:rPr lang="en-US" dirty="0"/>
              <a:t>No mistakes -1100</a:t>
            </a:r>
            <a:endParaRPr lang="en-ZA" dirty="0"/>
          </a:p>
        </p:txBody>
      </p:sp>
      <p:pic>
        <p:nvPicPr>
          <p:cNvPr id="4" name="Picture 3">
            <a:extLst>
              <a:ext uri="{FF2B5EF4-FFF2-40B4-BE49-F238E27FC236}">
                <a16:creationId xmlns:a16="http://schemas.microsoft.com/office/drawing/2014/main" id="{F42E56CB-548B-4CC4-AA2D-9CBBD6552545}"/>
              </a:ext>
            </a:extLst>
          </p:cNvPr>
          <p:cNvPicPr>
            <a:picLocks noChangeAspect="1"/>
          </p:cNvPicPr>
          <p:nvPr/>
        </p:nvPicPr>
        <p:blipFill rotWithShape="1">
          <a:blip r:embed="rId2"/>
          <a:srcRect t="10895" r="37400" b="10800"/>
          <a:stretch/>
        </p:blipFill>
        <p:spPr>
          <a:xfrm>
            <a:off x="755576" y="1237923"/>
            <a:ext cx="7632848" cy="5370591"/>
          </a:xfrm>
          <a:prstGeom prst="rect">
            <a:avLst/>
          </a:prstGeom>
        </p:spPr>
      </p:pic>
    </p:spTree>
    <p:extLst>
      <p:ext uri="{BB962C8B-B14F-4D97-AF65-F5344CB8AC3E}">
        <p14:creationId xmlns:p14="http://schemas.microsoft.com/office/powerpoint/2010/main" val="370627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200A-C14F-43AC-BF9D-26A6ABDEBA25}"/>
              </a:ext>
            </a:extLst>
          </p:cNvPr>
          <p:cNvSpPr>
            <a:spLocks noGrp="1"/>
          </p:cNvSpPr>
          <p:nvPr>
            <p:ph type="title"/>
          </p:nvPr>
        </p:nvSpPr>
        <p:spPr>
          <a:xfrm>
            <a:off x="0" y="2276"/>
            <a:ext cx="9036496" cy="1143000"/>
          </a:xfrm>
        </p:spPr>
        <p:txBody>
          <a:bodyPr>
            <a:normAutofit fontScale="90000"/>
          </a:bodyPr>
          <a:lstStyle/>
          <a:p>
            <a:r>
              <a:rPr lang="en-US" dirty="0"/>
              <a:t>WHAT DO WE BID AFTER RHO BID OF 1</a:t>
            </a:r>
            <a:r>
              <a:rPr lang="en-ZA" sz="4400" dirty="0">
                <a:latin typeface="Times New Roman"/>
                <a:ea typeface="Times New Roman"/>
                <a:cs typeface="Times New Roman"/>
              </a:rPr>
              <a:t>♠ </a:t>
            </a:r>
            <a:r>
              <a:rPr lang="en-US" dirty="0"/>
              <a:t>?</a:t>
            </a:r>
            <a:endParaRPr lang="en-ZA" dirty="0"/>
          </a:p>
        </p:txBody>
      </p:sp>
      <p:graphicFrame>
        <p:nvGraphicFramePr>
          <p:cNvPr id="10" name="Table 9">
            <a:extLst>
              <a:ext uri="{FF2B5EF4-FFF2-40B4-BE49-F238E27FC236}">
                <a16:creationId xmlns:a16="http://schemas.microsoft.com/office/drawing/2014/main" id="{C727B296-9D9A-4F26-9204-D59054DC9941}"/>
              </a:ext>
            </a:extLst>
          </p:cNvPr>
          <p:cNvGraphicFramePr>
            <a:graphicFrameLocks noGrp="1"/>
          </p:cNvGraphicFramePr>
          <p:nvPr/>
        </p:nvGraphicFramePr>
        <p:xfrm>
          <a:off x="407730" y="1091242"/>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a:extLst>
              <a:ext uri="{FF2B5EF4-FFF2-40B4-BE49-F238E27FC236}">
                <a16:creationId xmlns:a16="http://schemas.microsoft.com/office/drawing/2014/main" id="{E987E733-8048-48E4-B8C2-9250A8370980}"/>
              </a:ext>
            </a:extLst>
          </p:cNvPr>
          <p:cNvGraphicFramePr>
            <a:graphicFrameLocks noGrp="1"/>
          </p:cNvGraphicFramePr>
          <p:nvPr/>
        </p:nvGraphicFramePr>
        <p:xfrm>
          <a:off x="3240868" y="1132032"/>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J982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Table 11">
            <a:extLst>
              <a:ext uri="{FF2B5EF4-FFF2-40B4-BE49-F238E27FC236}">
                <a16:creationId xmlns:a16="http://schemas.microsoft.com/office/drawing/2014/main" id="{155B071B-0CF6-42A0-93F9-DDBF51036F64}"/>
              </a:ext>
            </a:extLst>
          </p:cNvPr>
          <p:cNvGraphicFramePr>
            <a:graphicFrameLocks noGrp="1"/>
          </p:cNvGraphicFramePr>
          <p:nvPr/>
        </p:nvGraphicFramePr>
        <p:xfrm>
          <a:off x="6300192" y="1118259"/>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144016">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Q982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7" name="Table 16">
            <a:extLst>
              <a:ext uri="{FF2B5EF4-FFF2-40B4-BE49-F238E27FC236}">
                <a16:creationId xmlns:a16="http://schemas.microsoft.com/office/drawing/2014/main" id="{7B0EA214-E3B8-4705-BE9D-DAEBFD8EA53D}"/>
              </a:ext>
            </a:extLst>
          </p:cNvPr>
          <p:cNvGraphicFramePr>
            <a:graphicFrameLocks noGrp="1"/>
          </p:cNvGraphicFramePr>
          <p:nvPr/>
        </p:nvGraphicFramePr>
        <p:xfrm>
          <a:off x="407730" y="3148253"/>
          <a:ext cx="2126578" cy="1706880"/>
        </p:xfrm>
        <a:graphic>
          <a:graphicData uri="http://schemas.openxmlformats.org/drawingml/2006/table">
            <a:tbl>
              <a:tblPr/>
              <a:tblGrid>
                <a:gridCol w="500066">
                  <a:extLst>
                    <a:ext uri="{9D8B030D-6E8A-4147-A177-3AD203B41FA5}">
                      <a16:colId xmlns:a16="http://schemas.microsoft.com/office/drawing/2014/main" val="719827268"/>
                    </a:ext>
                  </a:extLst>
                </a:gridCol>
                <a:gridCol w="1626512">
                  <a:extLst>
                    <a:ext uri="{9D8B030D-6E8A-4147-A177-3AD203B41FA5}">
                      <a16:colId xmlns:a16="http://schemas.microsoft.com/office/drawing/2014/main" val="3944082532"/>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64696"/>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a:latin typeface="Times New Roman"/>
                          <a:ea typeface="Times New Roman"/>
                          <a:cs typeface="Times New Roman"/>
                        </a:rPr>
                        <a:t>6</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05486"/>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568607"/>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AK54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67358"/>
                  </a:ext>
                </a:extLst>
              </a:tr>
            </a:tbl>
          </a:graphicData>
        </a:graphic>
      </p:graphicFrame>
      <p:graphicFrame>
        <p:nvGraphicFramePr>
          <p:cNvPr id="18" name="Table 17">
            <a:extLst>
              <a:ext uri="{FF2B5EF4-FFF2-40B4-BE49-F238E27FC236}">
                <a16:creationId xmlns:a16="http://schemas.microsoft.com/office/drawing/2014/main" id="{5C69D6E0-59C4-4C57-80A0-BDB8B9BF37DF}"/>
              </a:ext>
            </a:extLst>
          </p:cNvPr>
          <p:cNvGraphicFramePr>
            <a:graphicFrameLocks noGrp="1"/>
          </p:cNvGraphicFramePr>
          <p:nvPr/>
        </p:nvGraphicFramePr>
        <p:xfrm>
          <a:off x="3288125" y="3134398"/>
          <a:ext cx="2126578" cy="1706880"/>
        </p:xfrm>
        <a:graphic>
          <a:graphicData uri="http://schemas.openxmlformats.org/drawingml/2006/table">
            <a:tbl>
              <a:tblPr/>
              <a:tblGrid>
                <a:gridCol w="500066">
                  <a:extLst>
                    <a:ext uri="{9D8B030D-6E8A-4147-A177-3AD203B41FA5}">
                      <a16:colId xmlns:a16="http://schemas.microsoft.com/office/drawing/2014/main" val="719827268"/>
                    </a:ext>
                  </a:extLst>
                </a:gridCol>
                <a:gridCol w="1626512">
                  <a:extLst>
                    <a:ext uri="{9D8B030D-6E8A-4147-A177-3AD203B41FA5}">
                      <a16:colId xmlns:a16="http://schemas.microsoft.com/office/drawing/2014/main" val="3944082532"/>
                    </a:ext>
                  </a:extLst>
                </a:gridCol>
              </a:tblGrid>
              <a:tr h="216024">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a:latin typeface="Times New Roman"/>
                          <a:ea typeface="Times New Roman"/>
                          <a:cs typeface="Times New Roman"/>
                        </a:rPr>
                        <a:t>AJT2</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64696"/>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a:latin typeface="Times New Roman"/>
                          <a:ea typeface="Times New Roman"/>
                          <a:cs typeface="Times New Roman"/>
                        </a:rPr>
                        <a:t>4</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05486"/>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a:latin typeface="Times New Roman"/>
                          <a:ea typeface="Times New Roman"/>
                          <a:cs typeface="Times New Roman"/>
                        </a:rPr>
                        <a:t>KQ87</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568607"/>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67358"/>
                  </a:ext>
                </a:extLst>
              </a:tr>
            </a:tbl>
          </a:graphicData>
        </a:graphic>
      </p:graphicFrame>
      <p:graphicFrame>
        <p:nvGraphicFramePr>
          <p:cNvPr id="19" name="Table 18">
            <a:extLst>
              <a:ext uri="{FF2B5EF4-FFF2-40B4-BE49-F238E27FC236}">
                <a16:creationId xmlns:a16="http://schemas.microsoft.com/office/drawing/2014/main" id="{5308878F-F74B-4E1F-AA5C-77D071B715A4}"/>
              </a:ext>
            </a:extLst>
          </p:cNvPr>
          <p:cNvGraphicFramePr>
            <a:graphicFrameLocks noGrp="1"/>
          </p:cNvGraphicFramePr>
          <p:nvPr/>
        </p:nvGraphicFramePr>
        <p:xfrm>
          <a:off x="6300192" y="3131053"/>
          <a:ext cx="2126578" cy="1706880"/>
        </p:xfrm>
        <a:graphic>
          <a:graphicData uri="http://schemas.openxmlformats.org/drawingml/2006/table">
            <a:tbl>
              <a:tblPr/>
              <a:tblGrid>
                <a:gridCol w="500066">
                  <a:extLst>
                    <a:ext uri="{9D8B030D-6E8A-4147-A177-3AD203B41FA5}">
                      <a16:colId xmlns:a16="http://schemas.microsoft.com/office/drawing/2014/main" val="719827268"/>
                    </a:ext>
                  </a:extLst>
                </a:gridCol>
                <a:gridCol w="1626512">
                  <a:extLst>
                    <a:ext uri="{9D8B030D-6E8A-4147-A177-3AD203B41FA5}">
                      <a16:colId xmlns:a16="http://schemas.microsoft.com/office/drawing/2014/main" val="3944082532"/>
                    </a:ext>
                  </a:extLst>
                </a:gridCol>
              </a:tblGrid>
              <a:tr h="216024">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a:latin typeface="Times New Roman"/>
                          <a:ea typeface="Times New Roman"/>
                          <a:cs typeface="Times New Roman"/>
                        </a:rPr>
                        <a:t>AJT2</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64696"/>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800" dirty="0">
                          <a:latin typeface="Times New Roman"/>
                          <a:ea typeface="Times New Roman"/>
                          <a:cs typeface="Times New Roman"/>
                        </a:rPr>
                        <a:t>KQ87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05486"/>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568607"/>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67358"/>
                  </a:ext>
                </a:extLst>
              </a:tr>
            </a:tbl>
          </a:graphicData>
        </a:graphic>
      </p:graphicFrame>
      <p:graphicFrame>
        <p:nvGraphicFramePr>
          <p:cNvPr id="20" name="Table 19">
            <a:extLst>
              <a:ext uri="{FF2B5EF4-FFF2-40B4-BE49-F238E27FC236}">
                <a16:creationId xmlns:a16="http://schemas.microsoft.com/office/drawing/2014/main" id="{65EFBF83-DC72-4ACC-9A64-5CB6B78C3BCA}"/>
              </a:ext>
            </a:extLst>
          </p:cNvPr>
          <p:cNvGraphicFramePr>
            <a:graphicFrameLocks noGrp="1"/>
          </p:cNvGraphicFramePr>
          <p:nvPr/>
        </p:nvGraphicFramePr>
        <p:xfrm>
          <a:off x="407730" y="5153642"/>
          <a:ext cx="2126578" cy="1706880"/>
        </p:xfrm>
        <a:graphic>
          <a:graphicData uri="http://schemas.openxmlformats.org/drawingml/2006/table">
            <a:tbl>
              <a:tblPr/>
              <a:tblGrid>
                <a:gridCol w="500066">
                  <a:extLst>
                    <a:ext uri="{9D8B030D-6E8A-4147-A177-3AD203B41FA5}">
                      <a16:colId xmlns:a16="http://schemas.microsoft.com/office/drawing/2014/main" val="494774179"/>
                    </a:ext>
                  </a:extLst>
                </a:gridCol>
                <a:gridCol w="1626512">
                  <a:extLst>
                    <a:ext uri="{9D8B030D-6E8A-4147-A177-3AD203B41FA5}">
                      <a16:colId xmlns:a16="http://schemas.microsoft.com/office/drawing/2014/main" val="813977399"/>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755788"/>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970080"/>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KQJ87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176584"/>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AJT42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420678"/>
                  </a:ext>
                </a:extLst>
              </a:tr>
            </a:tbl>
          </a:graphicData>
        </a:graphic>
      </p:graphicFrame>
      <p:graphicFrame>
        <p:nvGraphicFramePr>
          <p:cNvPr id="21" name="Table 20">
            <a:extLst>
              <a:ext uri="{FF2B5EF4-FFF2-40B4-BE49-F238E27FC236}">
                <a16:creationId xmlns:a16="http://schemas.microsoft.com/office/drawing/2014/main" id="{7B7C4388-37FA-4837-8270-C2811A7CC080}"/>
              </a:ext>
            </a:extLst>
          </p:cNvPr>
          <p:cNvGraphicFramePr>
            <a:graphicFrameLocks noGrp="1"/>
          </p:cNvGraphicFramePr>
          <p:nvPr/>
        </p:nvGraphicFramePr>
        <p:xfrm>
          <a:off x="3288125" y="5123520"/>
          <a:ext cx="2126578" cy="1706880"/>
        </p:xfrm>
        <a:graphic>
          <a:graphicData uri="http://schemas.openxmlformats.org/drawingml/2006/table">
            <a:tbl>
              <a:tblPr/>
              <a:tblGrid>
                <a:gridCol w="500066">
                  <a:extLst>
                    <a:ext uri="{9D8B030D-6E8A-4147-A177-3AD203B41FA5}">
                      <a16:colId xmlns:a16="http://schemas.microsoft.com/office/drawing/2014/main" val="3597398259"/>
                    </a:ext>
                  </a:extLst>
                </a:gridCol>
                <a:gridCol w="1626512">
                  <a:extLst>
                    <a:ext uri="{9D8B030D-6E8A-4147-A177-3AD203B41FA5}">
                      <a16:colId xmlns:a16="http://schemas.microsoft.com/office/drawing/2014/main" val="3492232448"/>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271195"/>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668239"/>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62962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29485"/>
                  </a:ext>
                </a:extLst>
              </a:tr>
            </a:tbl>
          </a:graphicData>
        </a:graphic>
      </p:graphicFrame>
      <p:graphicFrame>
        <p:nvGraphicFramePr>
          <p:cNvPr id="22" name="Table 21">
            <a:extLst>
              <a:ext uri="{FF2B5EF4-FFF2-40B4-BE49-F238E27FC236}">
                <a16:creationId xmlns:a16="http://schemas.microsoft.com/office/drawing/2014/main" id="{5FED53EA-BAF4-4985-853F-F2D659EB2FC1}"/>
              </a:ext>
            </a:extLst>
          </p:cNvPr>
          <p:cNvGraphicFramePr>
            <a:graphicFrameLocks noGrp="1"/>
          </p:cNvGraphicFramePr>
          <p:nvPr/>
        </p:nvGraphicFramePr>
        <p:xfrm>
          <a:off x="6372200" y="5148844"/>
          <a:ext cx="2126578" cy="1706880"/>
        </p:xfrm>
        <a:graphic>
          <a:graphicData uri="http://schemas.openxmlformats.org/drawingml/2006/table">
            <a:tbl>
              <a:tblPr/>
              <a:tblGrid>
                <a:gridCol w="500066">
                  <a:extLst>
                    <a:ext uri="{9D8B030D-6E8A-4147-A177-3AD203B41FA5}">
                      <a16:colId xmlns:a16="http://schemas.microsoft.com/office/drawing/2014/main" val="3597398259"/>
                    </a:ext>
                  </a:extLst>
                </a:gridCol>
                <a:gridCol w="1626512">
                  <a:extLst>
                    <a:ext uri="{9D8B030D-6E8A-4147-A177-3AD203B41FA5}">
                      <a16:colId xmlns:a16="http://schemas.microsoft.com/office/drawing/2014/main" val="3492232448"/>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271195"/>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AKT94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668239"/>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62962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err="1">
                          <a:latin typeface="Times New Roman"/>
                          <a:ea typeface="Times New Roman"/>
                          <a:cs typeface="Times New Roman"/>
                        </a:rPr>
                        <a:t>ATxx</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29485"/>
                  </a:ext>
                </a:extLst>
              </a:tr>
            </a:tbl>
          </a:graphicData>
        </a:graphic>
      </p:graphicFrame>
      <p:sp>
        <p:nvSpPr>
          <p:cNvPr id="3" name="TextBox 2">
            <a:extLst>
              <a:ext uri="{FF2B5EF4-FFF2-40B4-BE49-F238E27FC236}">
                <a16:creationId xmlns:a16="http://schemas.microsoft.com/office/drawing/2014/main" id="{E4E586EB-D4B8-4CFB-867C-B547EB382273}"/>
              </a:ext>
            </a:extLst>
          </p:cNvPr>
          <p:cNvSpPr txBox="1"/>
          <p:nvPr/>
        </p:nvSpPr>
        <p:spPr>
          <a:xfrm>
            <a:off x="3671768" y="769322"/>
            <a:ext cx="1264777" cy="369332"/>
          </a:xfrm>
          <a:prstGeom prst="rect">
            <a:avLst/>
          </a:prstGeom>
          <a:noFill/>
        </p:spPr>
        <p:txBody>
          <a:bodyPr wrap="square" rtlCol="0">
            <a:spAutoFit/>
          </a:bodyPr>
          <a:lstStyle/>
          <a:p>
            <a:r>
              <a:rPr lang="en-US" dirty="0"/>
              <a:t>Hand 2</a:t>
            </a:r>
            <a:endParaRPr lang="en-ZA" dirty="0"/>
          </a:p>
        </p:txBody>
      </p:sp>
      <p:sp>
        <p:nvSpPr>
          <p:cNvPr id="13" name="TextBox 12">
            <a:extLst>
              <a:ext uri="{FF2B5EF4-FFF2-40B4-BE49-F238E27FC236}">
                <a16:creationId xmlns:a16="http://schemas.microsoft.com/office/drawing/2014/main" id="{47AE7BA9-16C6-4C99-B31C-DEF8B3D758C4}"/>
              </a:ext>
            </a:extLst>
          </p:cNvPr>
          <p:cNvSpPr txBox="1"/>
          <p:nvPr/>
        </p:nvSpPr>
        <p:spPr>
          <a:xfrm>
            <a:off x="971600" y="801682"/>
            <a:ext cx="1264777" cy="369332"/>
          </a:xfrm>
          <a:prstGeom prst="rect">
            <a:avLst/>
          </a:prstGeom>
          <a:noFill/>
        </p:spPr>
        <p:txBody>
          <a:bodyPr wrap="square" rtlCol="0">
            <a:spAutoFit/>
          </a:bodyPr>
          <a:lstStyle/>
          <a:p>
            <a:r>
              <a:rPr lang="en-US" dirty="0"/>
              <a:t>Hand 1</a:t>
            </a:r>
            <a:endParaRPr lang="en-ZA" dirty="0"/>
          </a:p>
        </p:txBody>
      </p:sp>
      <p:sp>
        <p:nvSpPr>
          <p:cNvPr id="14" name="TextBox 13">
            <a:extLst>
              <a:ext uri="{FF2B5EF4-FFF2-40B4-BE49-F238E27FC236}">
                <a16:creationId xmlns:a16="http://schemas.microsoft.com/office/drawing/2014/main" id="{C42A7236-EAC3-4781-9ECA-B70017C189D2}"/>
              </a:ext>
            </a:extLst>
          </p:cNvPr>
          <p:cNvSpPr txBox="1"/>
          <p:nvPr/>
        </p:nvSpPr>
        <p:spPr>
          <a:xfrm>
            <a:off x="6783429" y="759433"/>
            <a:ext cx="1264777" cy="369332"/>
          </a:xfrm>
          <a:prstGeom prst="rect">
            <a:avLst/>
          </a:prstGeom>
          <a:noFill/>
        </p:spPr>
        <p:txBody>
          <a:bodyPr wrap="square" rtlCol="0">
            <a:spAutoFit/>
          </a:bodyPr>
          <a:lstStyle/>
          <a:p>
            <a:r>
              <a:rPr lang="en-US" dirty="0"/>
              <a:t>Hand 3</a:t>
            </a:r>
            <a:endParaRPr lang="en-ZA" dirty="0"/>
          </a:p>
        </p:txBody>
      </p:sp>
      <p:sp>
        <p:nvSpPr>
          <p:cNvPr id="15" name="TextBox 14">
            <a:extLst>
              <a:ext uri="{FF2B5EF4-FFF2-40B4-BE49-F238E27FC236}">
                <a16:creationId xmlns:a16="http://schemas.microsoft.com/office/drawing/2014/main" id="{9E53C539-5102-4FFC-BC2A-F8800B04F2FF}"/>
              </a:ext>
            </a:extLst>
          </p:cNvPr>
          <p:cNvSpPr txBox="1"/>
          <p:nvPr/>
        </p:nvSpPr>
        <p:spPr>
          <a:xfrm>
            <a:off x="919599" y="2818435"/>
            <a:ext cx="1264777" cy="369332"/>
          </a:xfrm>
          <a:prstGeom prst="rect">
            <a:avLst/>
          </a:prstGeom>
          <a:noFill/>
        </p:spPr>
        <p:txBody>
          <a:bodyPr wrap="square" rtlCol="0">
            <a:spAutoFit/>
          </a:bodyPr>
          <a:lstStyle/>
          <a:p>
            <a:r>
              <a:rPr lang="en-US" dirty="0"/>
              <a:t>Hand 4</a:t>
            </a:r>
            <a:endParaRPr lang="en-ZA" dirty="0"/>
          </a:p>
        </p:txBody>
      </p:sp>
      <p:sp>
        <p:nvSpPr>
          <p:cNvPr id="16" name="TextBox 15">
            <a:extLst>
              <a:ext uri="{FF2B5EF4-FFF2-40B4-BE49-F238E27FC236}">
                <a16:creationId xmlns:a16="http://schemas.microsoft.com/office/drawing/2014/main" id="{6C6942E8-A44D-4E36-9BFD-AEA9595D7479}"/>
              </a:ext>
            </a:extLst>
          </p:cNvPr>
          <p:cNvSpPr txBox="1"/>
          <p:nvPr/>
        </p:nvSpPr>
        <p:spPr>
          <a:xfrm>
            <a:off x="3775144" y="2805865"/>
            <a:ext cx="1264777" cy="369332"/>
          </a:xfrm>
          <a:prstGeom prst="rect">
            <a:avLst/>
          </a:prstGeom>
          <a:noFill/>
        </p:spPr>
        <p:txBody>
          <a:bodyPr wrap="square" rtlCol="0">
            <a:spAutoFit/>
          </a:bodyPr>
          <a:lstStyle/>
          <a:p>
            <a:r>
              <a:rPr lang="en-US" dirty="0"/>
              <a:t>Hand 5</a:t>
            </a:r>
            <a:endParaRPr lang="en-ZA" dirty="0"/>
          </a:p>
        </p:txBody>
      </p:sp>
      <p:sp>
        <p:nvSpPr>
          <p:cNvPr id="23" name="TextBox 22">
            <a:extLst>
              <a:ext uri="{FF2B5EF4-FFF2-40B4-BE49-F238E27FC236}">
                <a16:creationId xmlns:a16="http://schemas.microsoft.com/office/drawing/2014/main" id="{2315E71F-54F8-4713-897D-9A9EFD6BA5EE}"/>
              </a:ext>
            </a:extLst>
          </p:cNvPr>
          <p:cNvSpPr txBox="1"/>
          <p:nvPr/>
        </p:nvSpPr>
        <p:spPr>
          <a:xfrm>
            <a:off x="6707877" y="2762560"/>
            <a:ext cx="1264777" cy="369332"/>
          </a:xfrm>
          <a:prstGeom prst="rect">
            <a:avLst/>
          </a:prstGeom>
          <a:noFill/>
        </p:spPr>
        <p:txBody>
          <a:bodyPr wrap="square" rtlCol="0">
            <a:spAutoFit/>
          </a:bodyPr>
          <a:lstStyle/>
          <a:p>
            <a:r>
              <a:rPr lang="en-US" dirty="0"/>
              <a:t>Hand 6</a:t>
            </a:r>
            <a:endParaRPr lang="en-ZA" dirty="0"/>
          </a:p>
        </p:txBody>
      </p:sp>
      <p:sp>
        <p:nvSpPr>
          <p:cNvPr id="24" name="TextBox 23">
            <a:extLst>
              <a:ext uri="{FF2B5EF4-FFF2-40B4-BE49-F238E27FC236}">
                <a16:creationId xmlns:a16="http://schemas.microsoft.com/office/drawing/2014/main" id="{BEEF49FA-44C5-420D-A093-C6305890D9E9}"/>
              </a:ext>
            </a:extLst>
          </p:cNvPr>
          <p:cNvSpPr txBox="1"/>
          <p:nvPr/>
        </p:nvSpPr>
        <p:spPr>
          <a:xfrm>
            <a:off x="971599" y="4819722"/>
            <a:ext cx="1264777" cy="369332"/>
          </a:xfrm>
          <a:prstGeom prst="rect">
            <a:avLst/>
          </a:prstGeom>
          <a:noFill/>
        </p:spPr>
        <p:txBody>
          <a:bodyPr wrap="square" rtlCol="0">
            <a:spAutoFit/>
          </a:bodyPr>
          <a:lstStyle/>
          <a:p>
            <a:r>
              <a:rPr lang="en-US" dirty="0"/>
              <a:t>Hand 7</a:t>
            </a:r>
            <a:endParaRPr lang="en-ZA" dirty="0"/>
          </a:p>
        </p:txBody>
      </p:sp>
      <p:sp>
        <p:nvSpPr>
          <p:cNvPr id="25" name="TextBox 24">
            <a:extLst>
              <a:ext uri="{FF2B5EF4-FFF2-40B4-BE49-F238E27FC236}">
                <a16:creationId xmlns:a16="http://schemas.microsoft.com/office/drawing/2014/main" id="{E5FA4BA5-E67F-4181-A3B2-AE9847A34C62}"/>
              </a:ext>
            </a:extLst>
          </p:cNvPr>
          <p:cNvSpPr txBox="1"/>
          <p:nvPr/>
        </p:nvSpPr>
        <p:spPr>
          <a:xfrm>
            <a:off x="3771363" y="4779512"/>
            <a:ext cx="1264777" cy="369332"/>
          </a:xfrm>
          <a:prstGeom prst="rect">
            <a:avLst/>
          </a:prstGeom>
          <a:noFill/>
        </p:spPr>
        <p:txBody>
          <a:bodyPr wrap="square" rtlCol="0">
            <a:spAutoFit/>
          </a:bodyPr>
          <a:lstStyle/>
          <a:p>
            <a:r>
              <a:rPr lang="en-US" dirty="0"/>
              <a:t>Hand 8</a:t>
            </a:r>
            <a:endParaRPr lang="en-ZA" dirty="0"/>
          </a:p>
        </p:txBody>
      </p:sp>
      <p:sp>
        <p:nvSpPr>
          <p:cNvPr id="26" name="TextBox 25">
            <a:extLst>
              <a:ext uri="{FF2B5EF4-FFF2-40B4-BE49-F238E27FC236}">
                <a16:creationId xmlns:a16="http://schemas.microsoft.com/office/drawing/2014/main" id="{6050D07E-1056-452B-BABC-08CD8576AE9C}"/>
              </a:ext>
            </a:extLst>
          </p:cNvPr>
          <p:cNvSpPr txBox="1"/>
          <p:nvPr/>
        </p:nvSpPr>
        <p:spPr>
          <a:xfrm>
            <a:off x="6803100" y="4784310"/>
            <a:ext cx="1264777" cy="369332"/>
          </a:xfrm>
          <a:prstGeom prst="rect">
            <a:avLst/>
          </a:prstGeom>
          <a:noFill/>
        </p:spPr>
        <p:txBody>
          <a:bodyPr wrap="square" rtlCol="0">
            <a:spAutoFit/>
          </a:bodyPr>
          <a:lstStyle/>
          <a:p>
            <a:r>
              <a:rPr lang="en-US" dirty="0"/>
              <a:t>Hand 9</a:t>
            </a:r>
            <a:endParaRPr lang="en-ZA" dirty="0"/>
          </a:p>
        </p:txBody>
      </p:sp>
    </p:spTree>
    <p:extLst>
      <p:ext uri="{BB962C8B-B14F-4D97-AF65-F5344CB8AC3E}">
        <p14:creationId xmlns:p14="http://schemas.microsoft.com/office/powerpoint/2010/main" val="3535873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200A-C14F-43AC-BF9D-26A6ABDEBA25}"/>
              </a:ext>
            </a:extLst>
          </p:cNvPr>
          <p:cNvSpPr>
            <a:spLocks noGrp="1"/>
          </p:cNvSpPr>
          <p:nvPr>
            <p:ph type="title"/>
          </p:nvPr>
        </p:nvSpPr>
        <p:spPr>
          <a:xfrm>
            <a:off x="467652" y="2276"/>
            <a:ext cx="8229600" cy="1143000"/>
          </a:xfrm>
        </p:spPr>
        <p:txBody>
          <a:bodyPr>
            <a:normAutofit fontScale="90000"/>
          </a:bodyPr>
          <a:lstStyle/>
          <a:p>
            <a:r>
              <a:rPr lang="en-US" dirty="0"/>
              <a:t>WHAT DO WE BID IF RHO OPPONENT XXs AFTER OUR PARTNERS X</a:t>
            </a:r>
            <a:r>
              <a:rPr lang="en-ZA" sz="4400" dirty="0">
                <a:latin typeface="Times New Roman"/>
                <a:ea typeface="Times New Roman"/>
                <a:cs typeface="Times New Roman"/>
              </a:rPr>
              <a:t>  OF </a:t>
            </a:r>
            <a:r>
              <a:rPr lang="en-US" dirty="0"/>
              <a:t>1</a:t>
            </a:r>
            <a:r>
              <a:rPr lang="en-ZA" sz="4400" dirty="0">
                <a:latin typeface="Times New Roman"/>
                <a:ea typeface="Times New Roman"/>
                <a:cs typeface="Times New Roman"/>
              </a:rPr>
              <a:t>♣ </a:t>
            </a:r>
            <a:r>
              <a:rPr lang="en-US" dirty="0"/>
              <a:t>?</a:t>
            </a:r>
            <a:endParaRPr lang="en-ZA" dirty="0"/>
          </a:p>
        </p:txBody>
      </p:sp>
      <p:graphicFrame>
        <p:nvGraphicFramePr>
          <p:cNvPr id="10" name="Table 9">
            <a:extLst>
              <a:ext uri="{FF2B5EF4-FFF2-40B4-BE49-F238E27FC236}">
                <a16:creationId xmlns:a16="http://schemas.microsoft.com/office/drawing/2014/main" id="{C727B296-9D9A-4F26-9204-D59054DC9941}"/>
              </a:ext>
            </a:extLst>
          </p:cNvPr>
          <p:cNvGraphicFramePr>
            <a:graphicFrameLocks noGrp="1"/>
          </p:cNvGraphicFramePr>
          <p:nvPr>
            <p:extLst>
              <p:ext uri="{D42A27DB-BD31-4B8C-83A1-F6EECF244321}">
                <p14:modId xmlns:p14="http://schemas.microsoft.com/office/powerpoint/2010/main" val="1201854904"/>
              </p:ext>
            </p:extLst>
          </p:nvPr>
        </p:nvGraphicFramePr>
        <p:xfrm>
          <a:off x="499344" y="1541710"/>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A872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743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a:latin typeface="Times New Roman"/>
                          <a:ea typeface="Times New Roman"/>
                          <a:cs typeface="Times New Roman"/>
                        </a:rPr>
                        <a:t>Q</a:t>
                      </a:r>
                      <a:r>
                        <a:rPr lang="en-ZA" sz="280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9874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a:extLst>
              <a:ext uri="{FF2B5EF4-FFF2-40B4-BE49-F238E27FC236}">
                <a16:creationId xmlns:a16="http://schemas.microsoft.com/office/drawing/2014/main" id="{E987E733-8048-48E4-B8C2-9250A8370980}"/>
              </a:ext>
            </a:extLst>
          </p:cNvPr>
          <p:cNvGraphicFramePr>
            <a:graphicFrameLocks noGrp="1"/>
          </p:cNvGraphicFramePr>
          <p:nvPr>
            <p:extLst>
              <p:ext uri="{D42A27DB-BD31-4B8C-83A1-F6EECF244321}">
                <p14:modId xmlns:p14="http://schemas.microsoft.com/office/powerpoint/2010/main" val="915593150"/>
              </p:ext>
            </p:extLst>
          </p:nvPr>
        </p:nvGraphicFramePr>
        <p:xfrm>
          <a:off x="3366410" y="1537553"/>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A872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Q543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9874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Table 11">
            <a:extLst>
              <a:ext uri="{FF2B5EF4-FFF2-40B4-BE49-F238E27FC236}">
                <a16:creationId xmlns:a16="http://schemas.microsoft.com/office/drawing/2014/main" id="{155B071B-0CF6-42A0-93F9-DDBF51036F64}"/>
              </a:ext>
            </a:extLst>
          </p:cNvPr>
          <p:cNvGraphicFramePr>
            <a:graphicFrameLocks noGrp="1"/>
          </p:cNvGraphicFramePr>
          <p:nvPr>
            <p:extLst>
              <p:ext uri="{D42A27DB-BD31-4B8C-83A1-F6EECF244321}">
                <p14:modId xmlns:p14="http://schemas.microsoft.com/office/powerpoint/2010/main" val="1762222157"/>
              </p:ext>
            </p:extLst>
          </p:nvPr>
        </p:nvGraphicFramePr>
        <p:xfrm>
          <a:off x="499344" y="3645024"/>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A872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Q54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800" dirty="0">
                          <a:latin typeface="Times New Roman"/>
                          <a:ea typeface="Times New Roman"/>
                          <a:cs typeface="Times New Roman"/>
                        </a:rPr>
                        <a:t>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7" name="Table 16">
            <a:extLst>
              <a:ext uri="{FF2B5EF4-FFF2-40B4-BE49-F238E27FC236}">
                <a16:creationId xmlns:a16="http://schemas.microsoft.com/office/drawing/2014/main" id="{7B0EA214-E3B8-4705-BE9D-DAEBFD8EA53D}"/>
              </a:ext>
            </a:extLst>
          </p:cNvPr>
          <p:cNvGraphicFramePr>
            <a:graphicFrameLocks noGrp="1"/>
          </p:cNvGraphicFramePr>
          <p:nvPr>
            <p:extLst>
              <p:ext uri="{D42A27DB-BD31-4B8C-83A1-F6EECF244321}">
                <p14:modId xmlns:p14="http://schemas.microsoft.com/office/powerpoint/2010/main" val="1023123548"/>
              </p:ext>
            </p:extLst>
          </p:nvPr>
        </p:nvGraphicFramePr>
        <p:xfrm>
          <a:off x="6300192" y="1458475"/>
          <a:ext cx="2126578" cy="1706880"/>
        </p:xfrm>
        <a:graphic>
          <a:graphicData uri="http://schemas.openxmlformats.org/drawingml/2006/table">
            <a:tbl>
              <a:tblPr/>
              <a:tblGrid>
                <a:gridCol w="500066">
                  <a:extLst>
                    <a:ext uri="{9D8B030D-6E8A-4147-A177-3AD203B41FA5}">
                      <a16:colId xmlns:a16="http://schemas.microsoft.com/office/drawing/2014/main" val="719827268"/>
                    </a:ext>
                  </a:extLst>
                </a:gridCol>
                <a:gridCol w="1626512">
                  <a:extLst>
                    <a:ext uri="{9D8B030D-6E8A-4147-A177-3AD203B41FA5}">
                      <a16:colId xmlns:a16="http://schemas.microsoft.com/office/drawing/2014/main" val="3944082532"/>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QT9875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64696"/>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05486"/>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T82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568607"/>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67358"/>
                  </a:ext>
                </a:extLst>
              </a:tr>
            </a:tbl>
          </a:graphicData>
        </a:graphic>
      </p:graphicFrame>
      <p:graphicFrame>
        <p:nvGraphicFramePr>
          <p:cNvPr id="18" name="Table 17">
            <a:extLst>
              <a:ext uri="{FF2B5EF4-FFF2-40B4-BE49-F238E27FC236}">
                <a16:creationId xmlns:a16="http://schemas.microsoft.com/office/drawing/2014/main" id="{5C69D6E0-59C4-4C57-80A0-BDB8B9BF37DF}"/>
              </a:ext>
            </a:extLst>
          </p:cNvPr>
          <p:cNvGraphicFramePr>
            <a:graphicFrameLocks noGrp="1"/>
          </p:cNvGraphicFramePr>
          <p:nvPr>
            <p:extLst>
              <p:ext uri="{D42A27DB-BD31-4B8C-83A1-F6EECF244321}">
                <p14:modId xmlns:p14="http://schemas.microsoft.com/office/powerpoint/2010/main" val="1058374548"/>
              </p:ext>
            </p:extLst>
          </p:nvPr>
        </p:nvGraphicFramePr>
        <p:xfrm>
          <a:off x="3399768" y="3645024"/>
          <a:ext cx="2126578" cy="1706880"/>
        </p:xfrm>
        <a:graphic>
          <a:graphicData uri="http://schemas.openxmlformats.org/drawingml/2006/table">
            <a:tbl>
              <a:tblPr/>
              <a:tblGrid>
                <a:gridCol w="500066">
                  <a:extLst>
                    <a:ext uri="{9D8B030D-6E8A-4147-A177-3AD203B41FA5}">
                      <a16:colId xmlns:a16="http://schemas.microsoft.com/office/drawing/2014/main" val="719827268"/>
                    </a:ext>
                  </a:extLst>
                </a:gridCol>
                <a:gridCol w="1626512">
                  <a:extLst>
                    <a:ext uri="{9D8B030D-6E8A-4147-A177-3AD203B41FA5}">
                      <a16:colId xmlns:a16="http://schemas.microsoft.com/office/drawing/2014/main" val="3944082532"/>
                    </a:ext>
                  </a:extLst>
                </a:gridCol>
              </a:tblGrid>
              <a:tr h="216024">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A872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64696"/>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Q543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05486"/>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568607"/>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800" dirty="0">
                          <a:latin typeface="Times New Roman"/>
                          <a:ea typeface="Times New Roman"/>
                          <a:cs typeface="Times New Roman"/>
                        </a:rPr>
                        <a:t>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67358"/>
                  </a:ext>
                </a:extLst>
              </a:tr>
            </a:tbl>
          </a:graphicData>
        </a:graphic>
      </p:graphicFrame>
      <p:graphicFrame>
        <p:nvGraphicFramePr>
          <p:cNvPr id="15" name="Table 14">
            <a:extLst>
              <a:ext uri="{FF2B5EF4-FFF2-40B4-BE49-F238E27FC236}">
                <a16:creationId xmlns:a16="http://schemas.microsoft.com/office/drawing/2014/main" id="{C79240D8-42D9-4270-A722-3DA0E5750FBB}"/>
              </a:ext>
            </a:extLst>
          </p:cNvPr>
          <p:cNvGraphicFramePr>
            <a:graphicFrameLocks noGrp="1"/>
          </p:cNvGraphicFramePr>
          <p:nvPr>
            <p:extLst>
              <p:ext uri="{D42A27DB-BD31-4B8C-83A1-F6EECF244321}">
                <p14:modId xmlns:p14="http://schemas.microsoft.com/office/powerpoint/2010/main" val="1987140516"/>
              </p:ext>
            </p:extLst>
          </p:nvPr>
        </p:nvGraphicFramePr>
        <p:xfrm>
          <a:off x="6300192" y="3645024"/>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743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a:latin typeface="Times New Roman"/>
                          <a:ea typeface="Times New Roman"/>
                          <a:cs typeface="Times New Roman"/>
                        </a:rPr>
                        <a:t>Q</a:t>
                      </a:r>
                      <a:r>
                        <a:rPr lang="en-ZA" sz="2800" dirty="0">
                          <a:latin typeface="Times New Roman"/>
                          <a:ea typeface="Times New Roman"/>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9874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6" name="Picture 15">
            <a:extLst>
              <a:ext uri="{FF2B5EF4-FFF2-40B4-BE49-F238E27FC236}">
                <a16:creationId xmlns:a16="http://schemas.microsoft.com/office/drawing/2014/main" id="{8859F375-F442-4772-943A-F5845342AA14}"/>
              </a:ext>
            </a:extLst>
          </p:cNvPr>
          <p:cNvPicPr>
            <a:picLocks noChangeAspect="1"/>
          </p:cNvPicPr>
          <p:nvPr/>
        </p:nvPicPr>
        <p:blipFill rotWithShape="1">
          <a:blip r:embed="rId2"/>
          <a:srcRect l="23593" t="38761" r="24219" b="18471"/>
          <a:stretch/>
        </p:blipFill>
        <p:spPr>
          <a:xfrm>
            <a:off x="6005512" y="5661248"/>
            <a:ext cx="3138488" cy="1446760"/>
          </a:xfrm>
          <a:prstGeom prst="rect">
            <a:avLst/>
          </a:prstGeom>
        </p:spPr>
      </p:pic>
      <p:sp>
        <p:nvSpPr>
          <p:cNvPr id="13" name="TextBox 12">
            <a:extLst>
              <a:ext uri="{FF2B5EF4-FFF2-40B4-BE49-F238E27FC236}">
                <a16:creationId xmlns:a16="http://schemas.microsoft.com/office/drawing/2014/main" id="{BB951C67-2897-42DA-BE46-93190278BD49}"/>
              </a:ext>
            </a:extLst>
          </p:cNvPr>
          <p:cNvSpPr txBox="1"/>
          <p:nvPr/>
        </p:nvSpPr>
        <p:spPr>
          <a:xfrm>
            <a:off x="930244" y="1156748"/>
            <a:ext cx="1264777" cy="369332"/>
          </a:xfrm>
          <a:prstGeom prst="rect">
            <a:avLst/>
          </a:prstGeom>
          <a:noFill/>
        </p:spPr>
        <p:txBody>
          <a:bodyPr wrap="square" rtlCol="0">
            <a:spAutoFit/>
          </a:bodyPr>
          <a:lstStyle/>
          <a:p>
            <a:r>
              <a:rPr lang="en-US" dirty="0"/>
              <a:t>Hand 1</a:t>
            </a:r>
            <a:endParaRPr lang="en-ZA" dirty="0"/>
          </a:p>
        </p:txBody>
      </p:sp>
      <p:sp>
        <p:nvSpPr>
          <p:cNvPr id="14" name="TextBox 13">
            <a:extLst>
              <a:ext uri="{FF2B5EF4-FFF2-40B4-BE49-F238E27FC236}">
                <a16:creationId xmlns:a16="http://schemas.microsoft.com/office/drawing/2014/main" id="{C2815AA1-6FA1-4113-A550-565F416F0134}"/>
              </a:ext>
            </a:extLst>
          </p:cNvPr>
          <p:cNvSpPr txBox="1"/>
          <p:nvPr/>
        </p:nvSpPr>
        <p:spPr>
          <a:xfrm>
            <a:off x="3797310" y="1117210"/>
            <a:ext cx="1264777" cy="369332"/>
          </a:xfrm>
          <a:prstGeom prst="rect">
            <a:avLst/>
          </a:prstGeom>
          <a:noFill/>
        </p:spPr>
        <p:txBody>
          <a:bodyPr wrap="square" rtlCol="0">
            <a:spAutoFit/>
          </a:bodyPr>
          <a:lstStyle/>
          <a:p>
            <a:r>
              <a:rPr lang="en-US" dirty="0"/>
              <a:t>Hand 2</a:t>
            </a:r>
            <a:endParaRPr lang="en-ZA" dirty="0"/>
          </a:p>
        </p:txBody>
      </p:sp>
      <p:sp>
        <p:nvSpPr>
          <p:cNvPr id="19" name="TextBox 18">
            <a:extLst>
              <a:ext uri="{FF2B5EF4-FFF2-40B4-BE49-F238E27FC236}">
                <a16:creationId xmlns:a16="http://schemas.microsoft.com/office/drawing/2014/main" id="{11430B54-DFA2-4671-ABA3-F9B8DD51267C}"/>
              </a:ext>
            </a:extLst>
          </p:cNvPr>
          <p:cNvSpPr txBox="1"/>
          <p:nvPr/>
        </p:nvSpPr>
        <p:spPr>
          <a:xfrm>
            <a:off x="6664376" y="1085288"/>
            <a:ext cx="1264777" cy="369332"/>
          </a:xfrm>
          <a:prstGeom prst="rect">
            <a:avLst/>
          </a:prstGeom>
          <a:noFill/>
        </p:spPr>
        <p:txBody>
          <a:bodyPr wrap="square" rtlCol="0">
            <a:spAutoFit/>
          </a:bodyPr>
          <a:lstStyle/>
          <a:p>
            <a:r>
              <a:rPr lang="en-US" dirty="0"/>
              <a:t>Hand  3</a:t>
            </a:r>
            <a:endParaRPr lang="en-ZA" dirty="0"/>
          </a:p>
        </p:txBody>
      </p:sp>
      <p:sp>
        <p:nvSpPr>
          <p:cNvPr id="20" name="TextBox 19">
            <a:extLst>
              <a:ext uri="{FF2B5EF4-FFF2-40B4-BE49-F238E27FC236}">
                <a16:creationId xmlns:a16="http://schemas.microsoft.com/office/drawing/2014/main" id="{B20C2621-E2A2-460E-8254-79930A055584}"/>
              </a:ext>
            </a:extLst>
          </p:cNvPr>
          <p:cNvSpPr txBox="1"/>
          <p:nvPr/>
        </p:nvSpPr>
        <p:spPr>
          <a:xfrm>
            <a:off x="912885" y="3262141"/>
            <a:ext cx="1264777" cy="369332"/>
          </a:xfrm>
          <a:prstGeom prst="rect">
            <a:avLst/>
          </a:prstGeom>
          <a:noFill/>
        </p:spPr>
        <p:txBody>
          <a:bodyPr wrap="square" rtlCol="0">
            <a:spAutoFit/>
          </a:bodyPr>
          <a:lstStyle/>
          <a:p>
            <a:r>
              <a:rPr lang="en-US" dirty="0"/>
              <a:t>Hand 4</a:t>
            </a:r>
            <a:endParaRPr lang="en-ZA" dirty="0"/>
          </a:p>
        </p:txBody>
      </p:sp>
      <p:sp>
        <p:nvSpPr>
          <p:cNvPr id="21" name="TextBox 20">
            <a:extLst>
              <a:ext uri="{FF2B5EF4-FFF2-40B4-BE49-F238E27FC236}">
                <a16:creationId xmlns:a16="http://schemas.microsoft.com/office/drawing/2014/main" id="{8B8DE825-CD81-4C7B-965E-87AD27243265}"/>
              </a:ext>
            </a:extLst>
          </p:cNvPr>
          <p:cNvSpPr txBox="1"/>
          <p:nvPr/>
        </p:nvSpPr>
        <p:spPr>
          <a:xfrm>
            <a:off x="3830668" y="3244236"/>
            <a:ext cx="1264777" cy="369332"/>
          </a:xfrm>
          <a:prstGeom prst="rect">
            <a:avLst/>
          </a:prstGeom>
          <a:noFill/>
        </p:spPr>
        <p:txBody>
          <a:bodyPr wrap="square" rtlCol="0">
            <a:spAutoFit/>
          </a:bodyPr>
          <a:lstStyle/>
          <a:p>
            <a:r>
              <a:rPr lang="en-US" dirty="0"/>
              <a:t>Hand 5</a:t>
            </a:r>
            <a:endParaRPr lang="en-ZA" dirty="0"/>
          </a:p>
        </p:txBody>
      </p:sp>
      <p:sp>
        <p:nvSpPr>
          <p:cNvPr id="22" name="TextBox 21">
            <a:extLst>
              <a:ext uri="{FF2B5EF4-FFF2-40B4-BE49-F238E27FC236}">
                <a16:creationId xmlns:a16="http://schemas.microsoft.com/office/drawing/2014/main" id="{B1B4D4B9-91DA-4D47-9192-3D532E7EAA0F}"/>
              </a:ext>
            </a:extLst>
          </p:cNvPr>
          <p:cNvSpPr txBox="1"/>
          <p:nvPr/>
        </p:nvSpPr>
        <p:spPr>
          <a:xfrm>
            <a:off x="6646539" y="3255401"/>
            <a:ext cx="1264777" cy="369332"/>
          </a:xfrm>
          <a:prstGeom prst="rect">
            <a:avLst/>
          </a:prstGeom>
          <a:noFill/>
        </p:spPr>
        <p:txBody>
          <a:bodyPr wrap="square" rtlCol="0">
            <a:spAutoFit/>
          </a:bodyPr>
          <a:lstStyle/>
          <a:p>
            <a:r>
              <a:rPr lang="en-US" dirty="0"/>
              <a:t>Hand 6</a:t>
            </a:r>
            <a:endParaRPr lang="en-ZA" dirty="0"/>
          </a:p>
        </p:txBody>
      </p:sp>
    </p:spTree>
    <p:extLst>
      <p:ext uri="{BB962C8B-B14F-4D97-AF65-F5344CB8AC3E}">
        <p14:creationId xmlns:p14="http://schemas.microsoft.com/office/powerpoint/2010/main" val="241984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200A-C14F-43AC-BF9D-26A6ABDEBA25}"/>
              </a:ext>
            </a:extLst>
          </p:cNvPr>
          <p:cNvSpPr>
            <a:spLocks noGrp="1"/>
          </p:cNvSpPr>
          <p:nvPr>
            <p:ph type="title"/>
          </p:nvPr>
        </p:nvSpPr>
        <p:spPr>
          <a:xfrm>
            <a:off x="467652" y="2276"/>
            <a:ext cx="8229600" cy="1143000"/>
          </a:xfrm>
        </p:spPr>
        <p:txBody>
          <a:bodyPr>
            <a:normAutofit/>
          </a:bodyPr>
          <a:lstStyle/>
          <a:p>
            <a:r>
              <a:rPr lang="en-US" dirty="0"/>
              <a:t>WHAT’S OUR BID AFTER RHO 1</a:t>
            </a:r>
            <a:r>
              <a:rPr lang="en-ZA" sz="4400" dirty="0">
                <a:latin typeface="Times New Roman"/>
                <a:ea typeface="Times New Roman"/>
                <a:cs typeface="Times New Roman"/>
              </a:rPr>
              <a:t>♣ </a:t>
            </a:r>
            <a:r>
              <a:rPr lang="en-US" dirty="0"/>
              <a:t>?</a:t>
            </a:r>
            <a:endParaRPr lang="en-ZA" dirty="0"/>
          </a:p>
        </p:txBody>
      </p:sp>
      <p:graphicFrame>
        <p:nvGraphicFramePr>
          <p:cNvPr id="10" name="Table 9">
            <a:extLst>
              <a:ext uri="{FF2B5EF4-FFF2-40B4-BE49-F238E27FC236}">
                <a16:creationId xmlns:a16="http://schemas.microsoft.com/office/drawing/2014/main" id="{C727B296-9D9A-4F26-9204-D59054DC9941}"/>
              </a:ext>
            </a:extLst>
          </p:cNvPr>
          <p:cNvGraphicFramePr>
            <a:graphicFrameLocks noGrp="1"/>
          </p:cNvGraphicFramePr>
          <p:nvPr>
            <p:extLst>
              <p:ext uri="{D42A27DB-BD31-4B8C-83A1-F6EECF244321}">
                <p14:modId xmlns:p14="http://schemas.microsoft.com/office/powerpoint/2010/main" val="2351865127"/>
              </p:ext>
            </p:extLst>
          </p:nvPr>
        </p:nvGraphicFramePr>
        <p:xfrm>
          <a:off x="425986" y="1165920"/>
          <a:ext cx="2126578" cy="1737712"/>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434428">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A872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428">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AK743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4428">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a:latin typeface="Times New Roman"/>
                          <a:ea typeface="Times New Roman"/>
                          <a:cs typeface="Times New Roman"/>
                        </a:rPr>
                        <a:t>Q</a:t>
                      </a:r>
                      <a:r>
                        <a:rPr lang="en-ZA" sz="2800" dirty="0">
                          <a:latin typeface="Times New Roman"/>
                          <a:ea typeface="Times New Roman"/>
                          <a:cs typeface="Times New Roman"/>
                        </a:rPr>
                        <a:t>J2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4428">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a:extLst>
              <a:ext uri="{FF2B5EF4-FFF2-40B4-BE49-F238E27FC236}">
                <a16:creationId xmlns:a16="http://schemas.microsoft.com/office/drawing/2014/main" id="{E987E733-8048-48E4-B8C2-9250A8370980}"/>
              </a:ext>
            </a:extLst>
          </p:cNvPr>
          <p:cNvGraphicFramePr>
            <a:graphicFrameLocks noGrp="1"/>
          </p:cNvGraphicFramePr>
          <p:nvPr>
            <p:extLst>
              <p:ext uri="{D42A27DB-BD31-4B8C-83A1-F6EECF244321}">
                <p14:modId xmlns:p14="http://schemas.microsoft.com/office/powerpoint/2010/main" val="2120297283"/>
              </p:ext>
            </p:extLst>
          </p:nvPr>
        </p:nvGraphicFramePr>
        <p:xfrm>
          <a:off x="3275856" y="1196752"/>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AJ82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A9875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Table 11">
            <a:extLst>
              <a:ext uri="{FF2B5EF4-FFF2-40B4-BE49-F238E27FC236}">
                <a16:creationId xmlns:a16="http://schemas.microsoft.com/office/drawing/2014/main" id="{155B071B-0CF6-42A0-93F9-DDBF51036F64}"/>
              </a:ext>
            </a:extLst>
          </p:cNvPr>
          <p:cNvGraphicFramePr>
            <a:graphicFrameLocks noGrp="1"/>
          </p:cNvGraphicFramePr>
          <p:nvPr>
            <p:extLst>
              <p:ext uri="{D42A27DB-BD31-4B8C-83A1-F6EECF244321}">
                <p14:modId xmlns:p14="http://schemas.microsoft.com/office/powerpoint/2010/main" val="3065797750"/>
              </p:ext>
            </p:extLst>
          </p:nvPr>
        </p:nvGraphicFramePr>
        <p:xfrm>
          <a:off x="6300192" y="1196752"/>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AK82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76432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7" name="Table 16">
            <a:extLst>
              <a:ext uri="{FF2B5EF4-FFF2-40B4-BE49-F238E27FC236}">
                <a16:creationId xmlns:a16="http://schemas.microsoft.com/office/drawing/2014/main" id="{7B0EA214-E3B8-4705-BE9D-DAEBFD8EA53D}"/>
              </a:ext>
            </a:extLst>
          </p:cNvPr>
          <p:cNvGraphicFramePr>
            <a:graphicFrameLocks noGrp="1"/>
          </p:cNvGraphicFramePr>
          <p:nvPr>
            <p:extLst>
              <p:ext uri="{D42A27DB-BD31-4B8C-83A1-F6EECF244321}">
                <p14:modId xmlns:p14="http://schemas.microsoft.com/office/powerpoint/2010/main" val="344798768"/>
              </p:ext>
            </p:extLst>
          </p:nvPr>
        </p:nvGraphicFramePr>
        <p:xfrm>
          <a:off x="407730" y="3175197"/>
          <a:ext cx="2126578" cy="1706880"/>
        </p:xfrm>
        <a:graphic>
          <a:graphicData uri="http://schemas.openxmlformats.org/drawingml/2006/table">
            <a:tbl>
              <a:tblPr/>
              <a:tblGrid>
                <a:gridCol w="500066">
                  <a:extLst>
                    <a:ext uri="{9D8B030D-6E8A-4147-A177-3AD203B41FA5}">
                      <a16:colId xmlns:a16="http://schemas.microsoft.com/office/drawing/2014/main" val="719827268"/>
                    </a:ext>
                  </a:extLst>
                </a:gridCol>
                <a:gridCol w="1626512">
                  <a:extLst>
                    <a:ext uri="{9D8B030D-6E8A-4147-A177-3AD203B41FA5}">
                      <a16:colId xmlns:a16="http://schemas.microsoft.com/office/drawing/2014/main" val="3944082532"/>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64696"/>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05486"/>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AQJT2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568607"/>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67358"/>
                  </a:ext>
                </a:extLst>
              </a:tr>
            </a:tbl>
          </a:graphicData>
        </a:graphic>
      </p:graphicFrame>
      <p:graphicFrame>
        <p:nvGraphicFramePr>
          <p:cNvPr id="20" name="Table 19">
            <a:extLst>
              <a:ext uri="{FF2B5EF4-FFF2-40B4-BE49-F238E27FC236}">
                <a16:creationId xmlns:a16="http://schemas.microsoft.com/office/drawing/2014/main" id="{65EFBF83-DC72-4ACC-9A64-5CB6B78C3BCA}"/>
              </a:ext>
            </a:extLst>
          </p:cNvPr>
          <p:cNvGraphicFramePr>
            <a:graphicFrameLocks noGrp="1"/>
          </p:cNvGraphicFramePr>
          <p:nvPr>
            <p:extLst>
              <p:ext uri="{D42A27DB-BD31-4B8C-83A1-F6EECF244321}">
                <p14:modId xmlns:p14="http://schemas.microsoft.com/office/powerpoint/2010/main" val="329678442"/>
              </p:ext>
            </p:extLst>
          </p:nvPr>
        </p:nvGraphicFramePr>
        <p:xfrm>
          <a:off x="3222240" y="3209659"/>
          <a:ext cx="2126578" cy="1706880"/>
        </p:xfrm>
        <a:graphic>
          <a:graphicData uri="http://schemas.openxmlformats.org/drawingml/2006/table">
            <a:tbl>
              <a:tblPr/>
              <a:tblGrid>
                <a:gridCol w="500066">
                  <a:extLst>
                    <a:ext uri="{9D8B030D-6E8A-4147-A177-3AD203B41FA5}">
                      <a16:colId xmlns:a16="http://schemas.microsoft.com/office/drawing/2014/main" val="494774179"/>
                    </a:ext>
                  </a:extLst>
                </a:gridCol>
                <a:gridCol w="1626512">
                  <a:extLst>
                    <a:ext uri="{9D8B030D-6E8A-4147-A177-3AD203B41FA5}">
                      <a16:colId xmlns:a16="http://schemas.microsoft.com/office/drawing/2014/main" val="813977399"/>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755788"/>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970080"/>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KQJ87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176584"/>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AJT42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420678"/>
                  </a:ext>
                </a:extLst>
              </a:tr>
            </a:tbl>
          </a:graphicData>
        </a:graphic>
      </p:graphicFrame>
      <p:sp>
        <p:nvSpPr>
          <p:cNvPr id="13" name="TextBox 12">
            <a:extLst>
              <a:ext uri="{FF2B5EF4-FFF2-40B4-BE49-F238E27FC236}">
                <a16:creationId xmlns:a16="http://schemas.microsoft.com/office/drawing/2014/main" id="{3DA9A1A8-E4AE-4C67-8D02-06FDBB27F9A2}"/>
              </a:ext>
            </a:extLst>
          </p:cNvPr>
          <p:cNvSpPr txBox="1"/>
          <p:nvPr/>
        </p:nvSpPr>
        <p:spPr>
          <a:xfrm>
            <a:off x="858950" y="863304"/>
            <a:ext cx="1264777" cy="369332"/>
          </a:xfrm>
          <a:prstGeom prst="rect">
            <a:avLst/>
          </a:prstGeom>
          <a:noFill/>
        </p:spPr>
        <p:txBody>
          <a:bodyPr wrap="square" rtlCol="0">
            <a:spAutoFit/>
          </a:bodyPr>
          <a:lstStyle/>
          <a:p>
            <a:r>
              <a:rPr lang="en-US" dirty="0"/>
              <a:t>Hand 1</a:t>
            </a:r>
            <a:endParaRPr lang="en-ZA" dirty="0"/>
          </a:p>
        </p:txBody>
      </p:sp>
      <p:sp>
        <p:nvSpPr>
          <p:cNvPr id="14" name="TextBox 13">
            <a:extLst>
              <a:ext uri="{FF2B5EF4-FFF2-40B4-BE49-F238E27FC236}">
                <a16:creationId xmlns:a16="http://schemas.microsoft.com/office/drawing/2014/main" id="{91BA5D39-0528-43FB-8848-3534A4969E80}"/>
              </a:ext>
            </a:extLst>
          </p:cNvPr>
          <p:cNvSpPr txBox="1"/>
          <p:nvPr/>
        </p:nvSpPr>
        <p:spPr>
          <a:xfrm>
            <a:off x="3939611" y="862008"/>
            <a:ext cx="1264777" cy="369332"/>
          </a:xfrm>
          <a:prstGeom prst="rect">
            <a:avLst/>
          </a:prstGeom>
          <a:noFill/>
        </p:spPr>
        <p:txBody>
          <a:bodyPr wrap="square" rtlCol="0">
            <a:spAutoFit/>
          </a:bodyPr>
          <a:lstStyle/>
          <a:p>
            <a:r>
              <a:rPr lang="en-US" dirty="0"/>
              <a:t>Hand 2</a:t>
            </a:r>
            <a:endParaRPr lang="en-ZA" dirty="0"/>
          </a:p>
        </p:txBody>
      </p:sp>
      <p:sp>
        <p:nvSpPr>
          <p:cNvPr id="15" name="TextBox 14">
            <a:extLst>
              <a:ext uri="{FF2B5EF4-FFF2-40B4-BE49-F238E27FC236}">
                <a16:creationId xmlns:a16="http://schemas.microsoft.com/office/drawing/2014/main" id="{0590CC09-05ED-4CBD-B8E4-CA6EA2E76660}"/>
              </a:ext>
            </a:extLst>
          </p:cNvPr>
          <p:cNvSpPr txBox="1"/>
          <p:nvPr/>
        </p:nvSpPr>
        <p:spPr>
          <a:xfrm>
            <a:off x="6973523" y="796588"/>
            <a:ext cx="1264777" cy="369332"/>
          </a:xfrm>
          <a:prstGeom prst="rect">
            <a:avLst/>
          </a:prstGeom>
          <a:noFill/>
        </p:spPr>
        <p:txBody>
          <a:bodyPr wrap="square" rtlCol="0">
            <a:spAutoFit/>
          </a:bodyPr>
          <a:lstStyle/>
          <a:p>
            <a:r>
              <a:rPr lang="en-US" dirty="0"/>
              <a:t>Hand 3</a:t>
            </a:r>
            <a:endParaRPr lang="en-ZA" dirty="0"/>
          </a:p>
        </p:txBody>
      </p:sp>
      <p:sp>
        <p:nvSpPr>
          <p:cNvPr id="16" name="TextBox 15">
            <a:extLst>
              <a:ext uri="{FF2B5EF4-FFF2-40B4-BE49-F238E27FC236}">
                <a16:creationId xmlns:a16="http://schemas.microsoft.com/office/drawing/2014/main" id="{3B147D81-ECC5-4400-BB08-CF9CF4D85F6F}"/>
              </a:ext>
            </a:extLst>
          </p:cNvPr>
          <p:cNvSpPr txBox="1"/>
          <p:nvPr/>
        </p:nvSpPr>
        <p:spPr>
          <a:xfrm>
            <a:off x="882436" y="2854749"/>
            <a:ext cx="1264777" cy="369332"/>
          </a:xfrm>
          <a:prstGeom prst="rect">
            <a:avLst/>
          </a:prstGeom>
          <a:noFill/>
        </p:spPr>
        <p:txBody>
          <a:bodyPr wrap="square" rtlCol="0">
            <a:spAutoFit/>
          </a:bodyPr>
          <a:lstStyle/>
          <a:p>
            <a:r>
              <a:rPr lang="en-US" dirty="0"/>
              <a:t>Hand 4</a:t>
            </a:r>
            <a:endParaRPr lang="en-ZA" dirty="0"/>
          </a:p>
        </p:txBody>
      </p:sp>
      <p:sp>
        <p:nvSpPr>
          <p:cNvPr id="23" name="TextBox 22">
            <a:extLst>
              <a:ext uri="{FF2B5EF4-FFF2-40B4-BE49-F238E27FC236}">
                <a16:creationId xmlns:a16="http://schemas.microsoft.com/office/drawing/2014/main" id="{AFF74F13-B6B2-439A-BADC-7DD87BC0A348}"/>
              </a:ext>
            </a:extLst>
          </p:cNvPr>
          <p:cNvSpPr txBox="1"/>
          <p:nvPr/>
        </p:nvSpPr>
        <p:spPr>
          <a:xfrm>
            <a:off x="3671768" y="2805865"/>
            <a:ext cx="1264777" cy="369332"/>
          </a:xfrm>
          <a:prstGeom prst="rect">
            <a:avLst/>
          </a:prstGeom>
          <a:noFill/>
        </p:spPr>
        <p:txBody>
          <a:bodyPr wrap="square" rtlCol="0">
            <a:spAutoFit/>
          </a:bodyPr>
          <a:lstStyle/>
          <a:p>
            <a:r>
              <a:rPr lang="en-US" dirty="0"/>
              <a:t>Hand 5</a:t>
            </a:r>
            <a:endParaRPr lang="en-ZA" dirty="0"/>
          </a:p>
        </p:txBody>
      </p:sp>
    </p:spTree>
    <p:extLst>
      <p:ext uri="{BB962C8B-B14F-4D97-AF65-F5344CB8AC3E}">
        <p14:creationId xmlns:p14="http://schemas.microsoft.com/office/powerpoint/2010/main" val="159409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6F6C9F-C0F5-42A9-A2D6-ADAED0BF6E3F}"/>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27394"/>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2" name="Title 1">
            <a:extLst>
              <a:ext uri="{FF2B5EF4-FFF2-40B4-BE49-F238E27FC236}">
                <a16:creationId xmlns:a16="http://schemas.microsoft.com/office/drawing/2014/main" id="{B182791B-0355-47DD-95A0-4CBA815057F3}"/>
              </a:ext>
            </a:extLst>
          </p:cNvPr>
          <p:cNvSpPr>
            <a:spLocks noGrp="1"/>
          </p:cNvSpPr>
          <p:nvPr>
            <p:ph type="title"/>
          </p:nvPr>
        </p:nvSpPr>
        <p:spPr>
          <a:xfrm>
            <a:off x="457200" y="-171400"/>
            <a:ext cx="8229600" cy="1143000"/>
          </a:xfrm>
        </p:spPr>
        <p:txBody>
          <a:bodyPr>
            <a:normAutofit fontScale="90000"/>
          </a:bodyPr>
          <a:lstStyle/>
          <a:p>
            <a:r>
              <a:rPr lang="en-US" dirty="0"/>
              <a:t>RESPONDING TO A TAKEOUT DOUBLE</a:t>
            </a:r>
            <a:endParaRPr lang="en-ZA" dirty="0"/>
          </a:p>
        </p:txBody>
      </p:sp>
      <p:sp>
        <p:nvSpPr>
          <p:cNvPr id="4" name="TextBox 3">
            <a:extLst>
              <a:ext uri="{FF2B5EF4-FFF2-40B4-BE49-F238E27FC236}">
                <a16:creationId xmlns:a16="http://schemas.microsoft.com/office/drawing/2014/main" id="{8589C853-A967-432D-B930-99FD8E58D4EC}"/>
              </a:ext>
            </a:extLst>
          </p:cNvPr>
          <p:cNvSpPr txBox="1"/>
          <p:nvPr/>
        </p:nvSpPr>
        <p:spPr>
          <a:xfrm>
            <a:off x="611560" y="1124744"/>
            <a:ext cx="7560840" cy="5355312"/>
          </a:xfrm>
          <a:prstGeom prst="rect">
            <a:avLst/>
          </a:prstGeom>
          <a:noFill/>
        </p:spPr>
        <p:txBody>
          <a:bodyPr wrap="square">
            <a:spAutoFit/>
          </a:bodyPr>
          <a:lstStyle/>
          <a:p>
            <a:r>
              <a:rPr lang="en-US" dirty="0"/>
              <a:t>Suppose you have this hand: </a:t>
            </a:r>
          </a:p>
          <a:p>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Hand 1 ♠ </a:t>
            </a:r>
            <a:r>
              <a:rPr lang="en-US" dirty="0" err="1"/>
              <a:t>Axxxx</a:t>
            </a:r>
            <a:r>
              <a:rPr lang="en-US" dirty="0"/>
              <a:t>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t>KJx</a:t>
            </a:r>
            <a:r>
              <a:rPr lang="en-US" dirty="0"/>
              <a:t>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t>Ax </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a:t>xxx. </a:t>
            </a:r>
          </a:p>
          <a:p>
            <a:r>
              <a:rPr lang="en-US" dirty="0"/>
              <a:t>Or </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Hand 2 </a:t>
            </a:r>
            <a:r>
              <a:rPr lang="en-US" sz="1800" b="0" i="0" u="none" strike="noStrike"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dirty="0" err="1"/>
              <a:t>xxx</a:t>
            </a:r>
            <a:r>
              <a:rPr lang="en-US" dirty="0"/>
              <a:t>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t>xxx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dirty="0"/>
              <a:t>xx </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dirty="0"/>
              <a:t>xxx. </a:t>
            </a:r>
          </a:p>
          <a:p>
            <a:endParaRPr lang="en-US" dirty="0"/>
          </a:p>
          <a:p>
            <a:r>
              <a:rPr lang="en-US" dirty="0"/>
              <a:t>If partner opens 1</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t> or 1</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t> or 1</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t>, and you bid 1 </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on 1st hand </a:t>
            </a:r>
          </a:p>
          <a:p>
            <a:r>
              <a:rPr lang="en-US" dirty="0"/>
              <a:t>No problem, it’s forcing, partner must bid again, and you can make sure you get to game. </a:t>
            </a:r>
          </a:p>
          <a:p>
            <a:r>
              <a:rPr lang="en-US"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Pass on 2</a:t>
            </a:r>
            <a:r>
              <a:rPr lang="en-US" sz="1800" b="0" i="0" u="none" strike="noStrike" kern="1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hand but</a:t>
            </a:r>
            <a:r>
              <a:rPr lang="en-US" sz="1800" b="0" i="0" u="sng"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must bid </a:t>
            </a:r>
            <a:r>
              <a:rPr lang="en-US" u="sng" dirty="0"/>
              <a:t>1 </a:t>
            </a:r>
            <a:r>
              <a:rPr lang="en-ZA" sz="1800" b="0" i="0" u="sng"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over x</a:t>
            </a:r>
            <a:endParaRPr lang="en-US" u="sng" dirty="0"/>
          </a:p>
          <a:p>
            <a:endParaRPr lang="en-US" dirty="0"/>
          </a:p>
          <a:p>
            <a:r>
              <a:rPr lang="en-US" dirty="0"/>
              <a:t>I’ve seen people respond 1 </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t> to a takeout double with the first hand, but this is wrong!  WHY?</a:t>
            </a:r>
          </a:p>
          <a:p>
            <a:r>
              <a:rPr lang="en-US" dirty="0"/>
              <a:t> Your partnership has at least 8 spades, so you are positive you want to play in spades. There’s no need to explore for a trump fit. </a:t>
            </a:r>
          </a:p>
          <a:p>
            <a:r>
              <a:rPr lang="en-US" dirty="0"/>
              <a:t> Your partner has opening bid values, so your side has enough to bid game. Therefore, bid 4</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t> immediately! </a:t>
            </a:r>
          </a:p>
          <a:p>
            <a:r>
              <a:rPr lang="en-US" dirty="0"/>
              <a:t>There’s no reason to mess around when you know what the final contract should be. </a:t>
            </a:r>
          </a:p>
          <a:p>
            <a:r>
              <a:rPr lang="en-US" dirty="0"/>
              <a:t>1 </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should not be forcing</a:t>
            </a:r>
            <a:endParaRPr lang="en-ZA" dirty="0"/>
          </a:p>
        </p:txBody>
      </p:sp>
    </p:spTree>
    <p:extLst>
      <p:ext uri="{BB962C8B-B14F-4D97-AF65-F5344CB8AC3E}">
        <p14:creationId xmlns:p14="http://schemas.microsoft.com/office/powerpoint/2010/main" val="4042656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F1F9-A7D5-4590-83DE-563BB0F32BDB}"/>
              </a:ext>
            </a:extLst>
          </p:cNvPr>
          <p:cNvSpPr>
            <a:spLocks noGrp="1"/>
          </p:cNvSpPr>
          <p:nvPr>
            <p:ph type="title"/>
          </p:nvPr>
        </p:nvSpPr>
        <p:spPr/>
        <p:txBody>
          <a:bodyPr/>
          <a:lstStyle/>
          <a:p>
            <a:r>
              <a:rPr lang="en-US" dirty="0"/>
              <a:t>What do we bid?</a:t>
            </a:r>
            <a:endParaRPr lang="en-ZA" dirty="0"/>
          </a:p>
        </p:txBody>
      </p:sp>
      <p:sp>
        <p:nvSpPr>
          <p:cNvPr id="4" name="TextBox 3">
            <a:extLst>
              <a:ext uri="{FF2B5EF4-FFF2-40B4-BE49-F238E27FC236}">
                <a16:creationId xmlns:a16="http://schemas.microsoft.com/office/drawing/2014/main" id="{770C0261-ED80-449F-BC3F-496F2E5E8845}"/>
              </a:ext>
            </a:extLst>
          </p:cNvPr>
          <p:cNvSpPr txBox="1"/>
          <p:nvPr/>
        </p:nvSpPr>
        <p:spPr>
          <a:xfrm>
            <a:off x="1254460" y="2105784"/>
            <a:ext cx="5832648" cy="2308324"/>
          </a:xfrm>
          <a:prstGeom prst="rect">
            <a:avLst/>
          </a:prstGeom>
          <a:noFill/>
        </p:spPr>
        <p:txBody>
          <a:bodyPr wrap="square">
            <a:spAutoFit/>
          </a:bodyPr>
          <a:lstStyle/>
          <a:p>
            <a:r>
              <a:rPr lang="en-ZA"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ZA" sz="36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600" dirty="0" err="1"/>
              <a:t>Axxxx</a:t>
            </a:r>
            <a:r>
              <a:rPr lang="en-US" sz="3600" dirty="0"/>
              <a:t> </a:t>
            </a:r>
            <a:r>
              <a:rPr lang="en-ZA" sz="36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t>KJx</a:t>
            </a:r>
            <a:r>
              <a:rPr lang="en-US" sz="3600" dirty="0"/>
              <a:t> </a:t>
            </a:r>
            <a:r>
              <a:rPr lang="en-ZA" sz="36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t>Ax </a:t>
            </a:r>
            <a:r>
              <a:rPr lang="en-ZA" sz="36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sz="3600"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600" dirty="0"/>
              <a:t>xxx. </a:t>
            </a:r>
            <a:r>
              <a:rPr lang="en-ZA" sz="36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ZA" sz="36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 </a:t>
            </a:r>
            <a:r>
              <a:rPr lang="en-US" sz="3600" b="0" i="0" u="none" strike="noStrike"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3600" dirty="0" err="1"/>
              <a:t>xxx</a:t>
            </a:r>
            <a:r>
              <a:rPr lang="en-US" sz="3600" dirty="0"/>
              <a:t> </a:t>
            </a:r>
            <a:r>
              <a:rPr lang="en-ZA" sz="36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t>xxx </a:t>
            </a:r>
            <a:r>
              <a:rPr lang="en-ZA" sz="36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3600" dirty="0"/>
              <a:t>xx </a:t>
            </a:r>
            <a:r>
              <a:rPr lang="en-ZA" sz="36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sz="3600"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600" dirty="0"/>
              <a:t>xxx. </a:t>
            </a:r>
          </a:p>
          <a:p>
            <a:r>
              <a:rPr lang="en-ZA" sz="36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 </a:t>
            </a:r>
            <a:r>
              <a:rPr lang="en-US" sz="3600" dirty="0" err="1"/>
              <a:t>Axxx</a:t>
            </a:r>
            <a:r>
              <a:rPr lang="en-US" sz="3600" dirty="0"/>
              <a:t> </a:t>
            </a:r>
            <a:r>
              <a:rPr lang="en-ZA" sz="36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t>KJxx</a:t>
            </a:r>
            <a:r>
              <a:rPr lang="en-US" sz="3600" dirty="0"/>
              <a:t> </a:t>
            </a:r>
            <a:r>
              <a:rPr lang="en-ZA" sz="36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t>Ax </a:t>
            </a:r>
            <a:r>
              <a:rPr lang="en-ZA" sz="36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sz="3600"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600" dirty="0"/>
              <a:t>xxx</a:t>
            </a:r>
          </a:p>
          <a:p>
            <a:r>
              <a:rPr lang="en-ZA" sz="36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 </a:t>
            </a:r>
            <a:r>
              <a:rPr lang="en-US" sz="3600" dirty="0" err="1"/>
              <a:t>Axxx</a:t>
            </a:r>
            <a:r>
              <a:rPr lang="en-US" sz="3600" dirty="0"/>
              <a:t> </a:t>
            </a:r>
            <a:r>
              <a:rPr lang="en-ZA" sz="36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t>KJxx</a:t>
            </a:r>
            <a:r>
              <a:rPr lang="en-US" sz="3600" dirty="0"/>
              <a:t> </a:t>
            </a:r>
            <a:r>
              <a:rPr lang="en-ZA" sz="36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t>Qx</a:t>
            </a:r>
            <a:r>
              <a:rPr lang="en-US" sz="3600" dirty="0"/>
              <a:t> </a:t>
            </a:r>
            <a:r>
              <a:rPr lang="en-ZA" sz="36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sz="3600"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600" dirty="0"/>
              <a:t>xxx. </a:t>
            </a:r>
          </a:p>
        </p:txBody>
      </p:sp>
      <p:sp>
        <p:nvSpPr>
          <p:cNvPr id="5" name="TextBox 4">
            <a:extLst>
              <a:ext uri="{FF2B5EF4-FFF2-40B4-BE49-F238E27FC236}">
                <a16:creationId xmlns:a16="http://schemas.microsoft.com/office/drawing/2014/main" id="{0F8CD62C-6301-470D-93AB-BE3F3C6A1499}"/>
              </a:ext>
            </a:extLst>
          </p:cNvPr>
          <p:cNvSpPr txBox="1"/>
          <p:nvPr/>
        </p:nvSpPr>
        <p:spPr>
          <a:xfrm>
            <a:off x="621904" y="1500101"/>
            <a:ext cx="8064896" cy="523220"/>
          </a:xfrm>
          <a:prstGeom prst="rect">
            <a:avLst/>
          </a:prstGeom>
          <a:noFill/>
        </p:spPr>
        <p:txBody>
          <a:bodyPr wrap="square" rtlCol="0">
            <a:spAutoFit/>
          </a:bodyPr>
          <a:lstStyle/>
          <a:p>
            <a:r>
              <a:rPr lang="en-US" sz="2800" dirty="0"/>
              <a:t>LHO opens 1</a:t>
            </a:r>
            <a:r>
              <a:rPr lang="en-ZA" sz="2800" b="0" i="0" u="none" strike="noStrike" kern="1200" dirty="0">
                <a:solidFill>
                  <a:srgbClr val="000000"/>
                </a:solidFill>
                <a:effectLst/>
                <a:ea typeface="Times New Roman" panose="02020603050405020304" pitchFamily="18" charset="0"/>
                <a:cs typeface="Times New Roman" panose="02020603050405020304" pitchFamily="18" charset="0"/>
              </a:rPr>
              <a:t>♣ and partner doubles and we hold</a:t>
            </a:r>
          </a:p>
        </p:txBody>
      </p:sp>
      <p:sp>
        <p:nvSpPr>
          <p:cNvPr id="7" name="TextBox 6">
            <a:extLst>
              <a:ext uri="{FF2B5EF4-FFF2-40B4-BE49-F238E27FC236}">
                <a16:creationId xmlns:a16="http://schemas.microsoft.com/office/drawing/2014/main" id="{DE53C876-AA91-4C7F-A870-3FCA3A670D2E}"/>
              </a:ext>
            </a:extLst>
          </p:cNvPr>
          <p:cNvSpPr txBox="1"/>
          <p:nvPr/>
        </p:nvSpPr>
        <p:spPr>
          <a:xfrm>
            <a:off x="457200" y="4653136"/>
            <a:ext cx="7427168" cy="2523768"/>
          </a:xfrm>
          <a:prstGeom prst="rect">
            <a:avLst/>
          </a:prstGeom>
          <a:noFill/>
        </p:spPr>
        <p:txBody>
          <a:bodyPr wrap="square">
            <a:spAutoFit/>
          </a:bodyPr>
          <a:lstStyle/>
          <a:p>
            <a:r>
              <a:rPr lang="en-US" sz="2800" dirty="0"/>
              <a:t>LHO opens 1</a:t>
            </a:r>
            <a:r>
              <a:rPr lang="en-ZA" sz="2800" b="0" i="0" u="none" strike="noStrike" kern="1200" dirty="0">
                <a:solidFill>
                  <a:srgbClr val="000000"/>
                </a:solidFill>
                <a:effectLst/>
                <a:ea typeface="Times New Roman" panose="02020603050405020304" pitchFamily="18" charset="0"/>
                <a:cs typeface="Times New Roman" panose="02020603050405020304" pitchFamily="18" charset="0"/>
              </a:rPr>
              <a:t>♣ and partner doubles and we bid 1</a:t>
            </a:r>
            <a:r>
              <a:rPr lang="en-ZA" sz="2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on the hand below </a:t>
            </a:r>
          </a:p>
          <a:p>
            <a:endParaRPr lang="en-ZA" sz="2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ZA"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ZA" sz="2800" b="0" i="0" u="none" strike="noStrike" kern="1200" dirty="0">
              <a:solidFill>
                <a:srgbClr val="000000"/>
              </a:solidFill>
              <a:effectLst/>
              <a:ea typeface="Times New Roman" panose="02020603050405020304" pitchFamily="18" charset="0"/>
              <a:cs typeface="Times New Roman" panose="02020603050405020304" pitchFamily="18" charset="0"/>
            </a:endParaRPr>
          </a:p>
          <a:p>
            <a:endParaRPr lang="en-ZA" sz="1800" b="0" i="0" u="none" strike="noStrike" kern="1200" dirty="0">
              <a:solidFill>
                <a:srgbClr val="000000"/>
              </a:solidFill>
              <a:effectLs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E57B29E-8B37-4EE6-AB1A-19E2C71F563B}"/>
              </a:ext>
            </a:extLst>
          </p:cNvPr>
          <p:cNvSpPr txBox="1"/>
          <p:nvPr/>
        </p:nvSpPr>
        <p:spPr>
          <a:xfrm>
            <a:off x="1331640" y="5357899"/>
            <a:ext cx="5436096" cy="1384995"/>
          </a:xfrm>
          <a:prstGeom prst="rect">
            <a:avLst/>
          </a:prstGeom>
          <a:noFill/>
        </p:spPr>
        <p:txBody>
          <a:bodyPr wrap="square">
            <a:spAutoFit/>
          </a:bodyPr>
          <a:lstStyle/>
          <a:p>
            <a:endParaRPr lang="en-ZA" sz="2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ZA" sz="2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err="1"/>
              <a:t>xxx</a:t>
            </a:r>
            <a:r>
              <a:rPr lang="en-US" sz="2800" dirty="0"/>
              <a:t> </a:t>
            </a:r>
            <a:r>
              <a:rPr lang="en-ZA" sz="2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t>xx </a:t>
            </a:r>
            <a:r>
              <a:rPr lang="en-ZA" sz="2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sz="2800" dirty="0" err="1"/>
              <a:t>xx</a:t>
            </a:r>
            <a:r>
              <a:rPr lang="en-US" sz="2800" dirty="0"/>
              <a:t> </a:t>
            </a:r>
            <a:r>
              <a:rPr lang="en-ZA" sz="2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sz="2800"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800" dirty="0"/>
              <a:t>xxx</a:t>
            </a:r>
          </a:p>
          <a:p>
            <a:r>
              <a:rPr lang="en-US" sz="2800" dirty="0"/>
              <a:t>Partner now bids a NT what now?</a:t>
            </a:r>
            <a:endParaRPr lang="en-ZA" sz="2800" dirty="0"/>
          </a:p>
        </p:txBody>
      </p:sp>
    </p:spTree>
    <p:extLst>
      <p:ext uri="{BB962C8B-B14F-4D97-AF65-F5344CB8AC3E}">
        <p14:creationId xmlns:p14="http://schemas.microsoft.com/office/powerpoint/2010/main" val="352761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791B-0355-47DD-95A0-4CBA815057F3}"/>
              </a:ext>
            </a:extLst>
          </p:cNvPr>
          <p:cNvSpPr>
            <a:spLocks noGrp="1"/>
          </p:cNvSpPr>
          <p:nvPr>
            <p:ph type="title"/>
          </p:nvPr>
        </p:nvSpPr>
        <p:spPr>
          <a:xfrm>
            <a:off x="457200" y="-171400"/>
            <a:ext cx="8229600" cy="1143000"/>
          </a:xfrm>
        </p:spPr>
        <p:txBody>
          <a:bodyPr>
            <a:normAutofit fontScale="90000"/>
          </a:bodyPr>
          <a:lstStyle/>
          <a:p>
            <a:r>
              <a:rPr lang="en-US" dirty="0"/>
              <a:t>RESPONDING TO A TAKEOUT DOUBLE</a:t>
            </a:r>
            <a:endParaRPr lang="en-ZA" dirty="0"/>
          </a:p>
        </p:txBody>
      </p:sp>
      <p:sp>
        <p:nvSpPr>
          <p:cNvPr id="4" name="TextBox 3">
            <a:extLst>
              <a:ext uri="{FF2B5EF4-FFF2-40B4-BE49-F238E27FC236}">
                <a16:creationId xmlns:a16="http://schemas.microsoft.com/office/drawing/2014/main" id="{8589C853-A967-432D-B930-99FD8E58D4EC}"/>
              </a:ext>
            </a:extLst>
          </p:cNvPr>
          <p:cNvSpPr txBox="1"/>
          <p:nvPr/>
        </p:nvSpPr>
        <p:spPr>
          <a:xfrm>
            <a:off x="570384" y="764704"/>
            <a:ext cx="8003232" cy="6555641"/>
          </a:xfrm>
          <a:prstGeom prst="rect">
            <a:avLst/>
          </a:prstGeom>
          <a:noFill/>
        </p:spPr>
        <p:txBody>
          <a:bodyPr wrap="square">
            <a:spAutoFit/>
          </a:bodyPr>
          <a:lstStyle/>
          <a:p>
            <a:r>
              <a:rPr lang="en-ZA" sz="24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SUPPOSE you hold again </a:t>
            </a:r>
            <a:r>
              <a:rPr lang="en-US" sz="2400" dirty="0"/>
              <a:t>LHO opens 1</a:t>
            </a:r>
            <a:r>
              <a:rPr lang="en-ZA" sz="2400" b="0" i="0" u="none" strike="noStrike" kern="1200" dirty="0">
                <a:solidFill>
                  <a:srgbClr val="000000"/>
                </a:solidFill>
                <a:effectLst/>
                <a:ea typeface="Times New Roman" panose="02020603050405020304" pitchFamily="18" charset="0"/>
                <a:cs typeface="Times New Roman" panose="02020603050405020304" pitchFamily="18" charset="0"/>
              </a:rPr>
              <a:t>♣ and partner doubles and we hold</a:t>
            </a:r>
          </a:p>
          <a:p>
            <a:endParaRPr lang="en-ZA" sz="24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ZA" sz="24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 </a:t>
            </a:r>
            <a:r>
              <a:rPr lang="en-US" sz="2400" dirty="0" err="1"/>
              <a:t>Qxxx</a:t>
            </a:r>
            <a:r>
              <a:rPr lang="en-US" sz="2400" dirty="0"/>
              <a:t> </a:t>
            </a:r>
            <a:r>
              <a:rPr lang="en-ZA" sz="24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t>KJxx</a:t>
            </a:r>
            <a:r>
              <a:rPr lang="en-US" sz="2400" dirty="0"/>
              <a:t> </a:t>
            </a:r>
            <a:r>
              <a:rPr lang="en-ZA" sz="24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t>Kx </a:t>
            </a:r>
            <a:r>
              <a:rPr lang="en-ZA" sz="24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sz="2400"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a:t>xxx. Or </a:t>
            </a:r>
          </a:p>
          <a:p>
            <a:r>
              <a:rPr lang="en-ZA" sz="24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 </a:t>
            </a:r>
            <a:r>
              <a:rPr lang="en-US" sz="2400" dirty="0" err="1"/>
              <a:t>QTxxx</a:t>
            </a:r>
            <a:r>
              <a:rPr lang="en-US" sz="2400" dirty="0"/>
              <a:t> </a:t>
            </a:r>
            <a:r>
              <a:rPr lang="en-ZA" sz="24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t>KJx</a:t>
            </a:r>
            <a:r>
              <a:rPr lang="en-US" sz="2400" dirty="0"/>
              <a:t> </a:t>
            </a:r>
            <a:r>
              <a:rPr lang="en-ZA" sz="24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t>Kx </a:t>
            </a:r>
            <a:r>
              <a:rPr lang="en-ZA" sz="24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sz="2400"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a:t>xxx </a:t>
            </a:r>
          </a:p>
          <a:p>
            <a:endParaRPr lang="en-US" sz="2400" dirty="0"/>
          </a:p>
          <a:p>
            <a:r>
              <a:rPr lang="en-US" sz="2400" dirty="0"/>
              <a:t>Hand 5, are you sure you want to be in game? No, not if partner has a minimum.</a:t>
            </a:r>
          </a:p>
          <a:p>
            <a:r>
              <a:rPr lang="en-US" sz="2400" dirty="0"/>
              <a:t> So you make an invitational bid: 2</a:t>
            </a:r>
            <a:r>
              <a:rPr lang="en-ZA" sz="24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ZA" sz="24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t>. This shows 8-11 points and 4 spades. With 4-4 in the majors, bid spades first and if you are strong enough to rebid, then you can rebid hearts, which gives partner an option. This is another difference from “normal” bidding. </a:t>
            </a:r>
          </a:p>
          <a:p>
            <a:r>
              <a:rPr lang="en-US" sz="2400" dirty="0"/>
              <a:t>With Hand 6  </a:t>
            </a:r>
            <a:r>
              <a:rPr lang="en-ZA" sz="24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t>QTxxx</a:t>
            </a:r>
            <a:r>
              <a:rPr lang="en-US" sz="2400" dirty="0"/>
              <a:t> </a:t>
            </a:r>
            <a:r>
              <a:rPr lang="en-ZA" sz="24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t>KJx</a:t>
            </a:r>
            <a:r>
              <a:rPr lang="en-US" sz="2400" dirty="0"/>
              <a:t> </a:t>
            </a:r>
            <a:r>
              <a:rPr lang="en-ZA" sz="24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t>Kx </a:t>
            </a:r>
            <a:r>
              <a:rPr lang="en-ZA" sz="24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sz="2400"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a:t>xxx you make an invitational bid: 3</a:t>
            </a:r>
            <a:r>
              <a:rPr lang="en-ZA" sz="24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ZA" sz="24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t>. This shows 8-11 points and 5+ spades. The difference between the 2 and 3 level here is the length in </a:t>
            </a:r>
            <a:r>
              <a:rPr lang="en-ZA" sz="24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p>
          <a:p>
            <a:endParaRPr lang="en-US" dirty="0"/>
          </a:p>
          <a:p>
            <a:endParaRPr lang="en-ZA" dirty="0"/>
          </a:p>
        </p:txBody>
      </p:sp>
    </p:spTree>
    <p:extLst>
      <p:ext uri="{BB962C8B-B14F-4D97-AF65-F5344CB8AC3E}">
        <p14:creationId xmlns:p14="http://schemas.microsoft.com/office/powerpoint/2010/main" val="83951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791B-0355-47DD-95A0-4CBA815057F3}"/>
              </a:ext>
            </a:extLst>
          </p:cNvPr>
          <p:cNvSpPr>
            <a:spLocks noGrp="1"/>
          </p:cNvSpPr>
          <p:nvPr>
            <p:ph type="title"/>
          </p:nvPr>
        </p:nvSpPr>
        <p:spPr>
          <a:xfrm>
            <a:off x="457200" y="0"/>
            <a:ext cx="8229600" cy="1143000"/>
          </a:xfrm>
        </p:spPr>
        <p:txBody>
          <a:bodyPr>
            <a:normAutofit fontScale="90000"/>
          </a:bodyPr>
          <a:lstStyle/>
          <a:p>
            <a:r>
              <a:rPr lang="en-US" dirty="0"/>
              <a:t>RESPONDING TO A TAKEOUT DOUBLE</a:t>
            </a:r>
            <a:br>
              <a:rPr lang="en-US" dirty="0"/>
            </a:br>
            <a:r>
              <a:rPr lang="en-US" dirty="0"/>
              <a:t>with their suit</a:t>
            </a:r>
            <a:endParaRPr lang="en-ZA" dirty="0"/>
          </a:p>
        </p:txBody>
      </p:sp>
      <p:sp>
        <p:nvSpPr>
          <p:cNvPr id="4" name="TextBox 3">
            <a:extLst>
              <a:ext uri="{FF2B5EF4-FFF2-40B4-BE49-F238E27FC236}">
                <a16:creationId xmlns:a16="http://schemas.microsoft.com/office/drawing/2014/main" id="{8589C853-A967-432D-B930-99FD8E58D4EC}"/>
              </a:ext>
            </a:extLst>
          </p:cNvPr>
          <p:cNvSpPr txBox="1"/>
          <p:nvPr/>
        </p:nvSpPr>
        <p:spPr>
          <a:xfrm>
            <a:off x="358150" y="1484784"/>
            <a:ext cx="7823212" cy="6186309"/>
          </a:xfrm>
          <a:prstGeom prst="rect">
            <a:avLst/>
          </a:prstGeom>
          <a:noFill/>
        </p:spPr>
        <p:txBody>
          <a:bodyPr wrap="square">
            <a:spAutoFit/>
          </a:bodyPr>
          <a:lstStyle/>
          <a:p>
            <a:r>
              <a:rPr lang="en-US" dirty="0"/>
              <a:t>Suppose you have one of these  hands your longest suit is their suit: then what? :</a:t>
            </a:r>
          </a:p>
          <a:p>
            <a:endParaRPr lang="en-US" dirty="0"/>
          </a:p>
          <a:p>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 </a:t>
            </a:r>
            <a:r>
              <a:rPr lang="en-US" dirty="0"/>
              <a:t>xx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t>Qx</a:t>
            </a:r>
            <a:r>
              <a:rPr lang="en-US" dirty="0"/>
              <a:t>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t>xxx </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J</a:t>
            </a:r>
            <a:r>
              <a:rPr lang="en-US" dirty="0" err="1"/>
              <a:t>xxxxx</a:t>
            </a:r>
            <a:r>
              <a:rPr lang="en-US" dirty="0"/>
              <a:t> or</a:t>
            </a:r>
          </a:p>
          <a:p>
            <a:endParaRPr lang="en-US" dirty="0"/>
          </a:p>
          <a:p>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 </a:t>
            </a:r>
            <a:r>
              <a:rPr lang="en-US" dirty="0"/>
              <a:t>xxx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t>xxx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t>xxx </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KJ</a:t>
            </a:r>
            <a:r>
              <a:rPr lang="en-US" dirty="0"/>
              <a:t>xx.  or</a:t>
            </a:r>
          </a:p>
          <a:p>
            <a:endPar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 </a:t>
            </a:r>
            <a:r>
              <a:rPr lang="en-US" dirty="0"/>
              <a:t>xxx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t>Kxx</a:t>
            </a:r>
            <a:r>
              <a:rPr lang="en-US" dirty="0"/>
              <a:t>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t>Jx</a:t>
            </a:r>
            <a:r>
              <a:rPr lang="en-US" dirty="0"/>
              <a:t> </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Tx</a:t>
            </a:r>
            <a:r>
              <a:rPr lang="en-US" dirty="0"/>
              <a:t>xxx</a:t>
            </a:r>
          </a:p>
          <a:p>
            <a:endParaRPr lang="en-US" dirty="0"/>
          </a:p>
          <a:p>
            <a:r>
              <a:rPr lang="en-US" dirty="0"/>
              <a:t>You can bid NT if your hand is reasonably balanced, and you have enough strength, but you MUST bid something else if you have a weak hand. </a:t>
            </a:r>
          </a:p>
          <a:p>
            <a:r>
              <a:rPr lang="en-US" dirty="0"/>
              <a:t> </a:t>
            </a:r>
          </a:p>
          <a:p>
            <a:r>
              <a:rPr lang="en-US" dirty="0"/>
              <a:t>Rarely, you will have a hand where it is correct to pass! </a:t>
            </a:r>
          </a:p>
          <a:p>
            <a:r>
              <a:rPr lang="en-US" dirty="0"/>
              <a:t>But you need a good hand and good trumps to do this: </a:t>
            </a:r>
          </a:p>
          <a:p>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 </a:t>
            </a:r>
            <a:r>
              <a:rPr lang="en-US" dirty="0"/>
              <a:t>xx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t>JTx</a:t>
            </a:r>
            <a:r>
              <a:rPr lang="en-US" dirty="0"/>
              <a:t>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t>AJx</a:t>
            </a:r>
            <a:r>
              <a:rPr lang="en-US" dirty="0"/>
              <a:t> </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ZA"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QJT97</a:t>
            </a:r>
            <a:r>
              <a:rPr lang="en-US" dirty="0"/>
              <a:t>. </a:t>
            </a:r>
          </a:p>
          <a:p>
            <a:endParaRPr lang="en-US" dirty="0"/>
          </a:p>
          <a:p>
            <a:r>
              <a:rPr lang="en-US" dirty="0"/>
              <a:t>BY THE WAY IF PARTNER PASSES YOUR DOUBLE FOR PENALTIES</a:t>
            </a:r>
          </a:p>
          <a:p>
            <a:r>
              <a:rPr lang="en-US" dirty="0"/>
              <a:t>Best I to lead a trump (if you have one). </a:t>
            </a:r>
          </a:p>
          <a:p>
            <a:endParaRPr lang="en-US" dirty="0"/>
          </a:p>
          <a:p>
            <a:endParaRPr lang="en-US" dirty="0"/>
          </a:p>
          <a:p>
            <a:endParaRPr lang="en-US" dirty="0"/>
          </a:p>
          <a:p>
            <a:endParaRPr lang="en-US" dirty="0"/>
          </a:p>
          <a:p>
            <a:endParaRPr lang="en-ZA" dirty="0"/>
          </a:p>
        </p:txBody>
      </p:sp>
      <p:pic>
        <p:nvPicPr>
          <p:cNvPr id="5" name="Picture 4">
            <a:extLst>
              <a:ext uri="{FF2B5EF4-FFF2-40B4-BE49-F238E27FC236}">
                <a16:creationId xmlns:a16="http://schemas.microsoft.com/office/drawing/2014/main" id="{8436CE89-DB58-452B-8BF3-9CD7DFE97CEB}"/>
              </a:ext>
            </a:extLst>
          </p:cNvPr>
          <p:cNvPicPr>
            <a:picLocks noChangeAspect="1"/>
          </p:cNvPicPr>
          <p:nvPr/>
        </p:nvPicPr>
        <p:blipFill rotWithShape="1">
          <a:blip r:embed="rId2"/>
          <a:srcRect l="23593" t="38761" r="24219" b="18471"/>
          <a:stretch/>
        </p:blipFill>
        <p:spPr>
          <a:xfrm>
            <a:off x="6228184" y="5742384"/>
            <a:ext cx="2634432" cy="1214404"/>
          </a:xfrm>
          <a:prstGeom prst="rect">
            <a:avLst/>
          </a:prstGeom>
        </p:spPr>
      </p:pic>
    </p:spTree>
    <p:extLst>
      <p:ext uri="{BB962C8B-B14F-4D97-AF65-F5344CB8AC3E}">
        <p14:creationId xmlns:p14="http://schemas.microsoft.com/office/powerpoint/2010/main" val="235958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8C76-17EF-4EAA-9B19-2C165D5DDD64}"/>
              </a:ext>
            </a:extLst>
          </p:cNvPr>
          <p:cNvSpPr>
            <a:spLocks noGrp="1"/>
          </p:cNvSpPr>
          <p:nvPr>
            <p:ph type="title"/>
          </p:nvPr>
        </p:nvSpPr>
        <p:spPr>
          <a:xfrm>
            <a:off x="0" y="274638"/>
            <a:ext cx="9036496" cy="1143000"/>
          </a:xfrm>
        </p:spPr>
        <p:txBody>
          <a:bodyPr>
            <a:normAutofit fontScale="90000"/>
          </a:bodyPr>
          <a:lstStyle/>
          <a:p>
            <a:r>
              <a:rPr lang="en-US" dirty="0"/>
              <a:t>SUMMARY OF RESPONSES TO TAKE OUT X </a:t>
            </a:r>
            <a:endParaRPr lang="en-ZA" dirty="0"/>
          </a:p>
        </p:txBody>
      </p:sp>
      <p:graphicFrame>
        <p:nvGraphicFramePr>
          <p:cNvPr id="6" name="Table 6">
            <a:extLst>
              <a:ext uri="{FF2B5EF4-FFF2-40B4-BE49-F238E27FC236}">
                <a16:creationId xmlns:a16="http://schemas.microsoft.com/office/drawing/2014/main" id="{5AFDE849-9C85-4549-AF3E-747E168848FC}"/>
              </a:ext>
            </a:extLst>
          </p:cNvPr>
          <p:cNvGraphicFramePr>
            <a:graphicFrameLocks noGrp="1"/>
          </p:cNvGraphicFramePr>
          <p:nvPr>
            <p:ph idx="1"/>
            <p:extLst>
              <p:ext uri="{D42A27DB-BD31-4B8C-83A1-F6EECF244321}">
                <p14:modId xmlns:p14="http://schemas.microsoft.com/office/powerpoint/2010/main" val="2038319235"/>
              </p:ext>
            </p:extLst>
          </p:nvPr>
        </p:nvGraphicFramePr>
        <p:xfrm>
          <a:off x="457200" y="1600200"/>
          <a:ext cx="8229600" cy="4216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870058957"/>
                    </a:ext>
                  </a:extLst>
                </a:gridCol>
                <a:gridCol w="4114800">
                  <a:extLst>
                    <a:ext uri="{9D8B030D-6E8A-4147-A177-3AD203B41FA5}">
                      <a16:colId xmlns:a16="http://schemas.microsoft.com/office/drawing/2014/main" val="1950551888"/>
                    </a:ext>
                  </a:extLst>
                </a:gridCol>
              </a:tblGrid>
              <a:tr h="370840">
                <a:tc>
                  <a:txBody>
                    <a:bodyPr/>
                    <a:lstStyle/>
                    <a:p>
                      <a:r>
                        <a:rPr lang="en-US" dirty="0"/>
                        <a:t>Points</a:t>
                      </a:r>
                      <a:endParaRPr lang="en-ZA" dirty="0"/>
                    </a:p>
                  </a:txBody>
                  <a:tcPr/>
                </a:tc>
                <a:tc>
                  <a:txBody>
                    <a:bodyPr/>
                    <a:lstStyle/>
                    <a:p>
                      <a:r>
                        <a:rPr lang="en-US" dirty="0"/>
                        <a:t>Bid</a:t>
                      </a:r>
                      <a:endParaRPr lang="en-ZA" dirty="0"/>
                    </a:p>
                  </a:txBody>
                  <a:tcPr/>
                </a:tc>
                <a:extLst>
                  <a:ext uri="{0D108BD9-81ED-4DB2-BD59-A6C34878D82A}">
                    <a16:rowId xmlns:a16="http://schemas.microsoft.com/office/drawing/2014/main" val="12013312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 than 8 points </a:t>
                      </a:r>
                      <a:endParaRPr lang="en-ZA" dirty="0"/>
                    </a:p>
                  </a:txBody>
                  <a:tcPr/>
                </a:tc>
                <a:tc>
                  <a:txBody>
                    <a:bodyPr/>
                    <a:lstStyle/>
                    <a:p>
                      <a:r>
                        <a:rPr lang="en-US" dirty="0"/>
                        <a:t>We bid our longest suit If no 4 card suit then  aim to bid minor or 3-card </a:t>
                      </a:r>
                      <a:r>
                        <a:rPr lang="en-ZA" sz="1800" b="0" i="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over 1</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A" dirty="0"/>
                    </a:p>
                  </a:txBody>
                  <a:tcPr/>
                </a:tc>
                <a:extLst>
                  <a:ext uri="{0D108BD9-81ED-4DB2-BD59-A6C34878D82A}">
                    <a16:rowId xmlns:a16="http://schemas.microsoft.com/office/drawing/2014/main" val="3924976057"/>
                  </a:ext>
                </a:extLst>
              </a:tr>
              <a:tr h="370840">
                <a:tc>
                  <a:txBody>
                    <a:bodyPr/>
                    <a:lstStyle/>
                    <a:p>
                      <a:r>
                        <a:rPr lang="en-US" dirty="0"/>
                        <a:t>If we have 8- 11</a:t>
                      </a:r>
                      <a:endParaRPr lang="en-ZA" dirty="0"/>
                    </a:p>
                  </a:txBody>
                  <a:tcPr/>
                </a:tc>
                <a:tc>
                  <a:txBody>
                    <a:bodyPr/>
                    <a:lstStyle/>
                    <a:p>
                      <a:r>
                        <a:rPr lang="en-US" dirty="0"/>
                        <a:t>We jump in our 4-card suit </a:t>
                      </a:r>
                    </a:p>
                    <a:p>
                      <a:r>
                        <a:rPr lang="en-US" dirty="0"/>
                        <a:t>With 5 we jump to 3 level</a:t>
                      </a:r>
                      <a:endParaRPr lang="en-ZA" dirty="0"/>
                    </a:p>
                  </a:txBody>
                  <a:tcPr/>
                </a:tc>
                <a:extLst>
                  <a:ext uri="{0D108BD9-81ED-4DB2-BD59-A6C34878D82A}">
                    <a16:rowId xmlns:a16="http://schemas.microsoft.com/office/drawing/2014/main" val="4176559382"/>
                  </a:ext>
                </a:extLst>
              </a:tr>
              <a:tr h="370840">
                <a:tc>
                  <a:txBody>
                    <a:bodyPr/>
                    <a:lstStyle/>
                    <a:p>
                      <a:r>
                        <a:rPr lang="en-US" dirty="0"/>
                        <a:t>IF we good 11 + </a:t>
                      </a:r>
                      <a:endParaRPr lang="en-ZA" dirty="0"/>
                    </a:p>
                  </a:txBody>
                  <a:tcPr/>
                </a:tc>
                <a:tc>
                  <a:txBody>
                    <a:bodyPr/>
                    <a:lstStyle/>
                    <a:p>
                      <a:r>
                        <a:rPr lang="en-US" dirty="0"/>
                        <a:t>We bid game with 5 or cue bid their suit with 4   A cue bid is forcing to suit agreement</a:t>
                      </a:r>
                      <a:endParaRPr lang="en-ZA" dirty="0"/>
                    </a:p>
                  </a:txBody>
                  <a:tcPr/>
                </a:tc>
                <a:extLst>
                  <a:ext uri="{0D108BD9-81ED-4DB2-BD59-A6C34878D82A}">
                    <a16:rowId xmlns:a16="http://schemas.microsoft.com/office/drawing/2014/main" val="1095690821"/>
                  </a:ext>
                </a:extLst>
              </a:tr>
              <a:tr h="370840">
                <a:tc>
                  <a:txBody>
                    <a:bodyPr/>
                    <a:lstStyle/>
                    <a:p>
                      <a:r>
                        <a:rPr lang="en-US" dirty="0"/>
                        <a:t>With 8+ points and stopper(s) and no major  </a:t>
                      </a:r>
                      <a:endParaRPr lang="en-ZA" dirty="0"/>
                    </a:p>
                  </a:txBody>
                  <a:tcPr/>
                </a:tc>
                <a:tc>
                  <a:txBody>
                    <a:bodyPr/>
                    <a:lstStyle/>
                    <a:p>
                      <a:r>
                        <a:rPr lang="en-US" dirty="0"/>
                        <a:t>We bid NTS at appropriate level   </a:t>
                      </a:r>
                      <a:endParaRPr lang="en-ZA" dirty="0"/>
                    </a:p>
                  </a:txBody>
                  <a:tcPr/>
                </a:tc>
                <a:extLst>
                  <a:ext uri="{0D108BD9-81ED-4DB2-BD59-A6C34878D82A}">
                    <a16:rowId xmlns:a16="http://schemas.microsoft.com/office/drawing/2014/main" val="3503384206"/>
                  </a:ext>
                </a:extLst>
              </a:tr>
              <a:tr h="370840">
                <a:tc>
                  <a:txBody>
                    <a:bodyPr/>
                    <a:lstStyle/>
                    <a:p>
                      <a:r>
                        <a:rPr lang="en-US" dirty="0"/>
                        <a:t>With a good hand and good trumps</a:t>
                      </a:r>
                      <a:endParaRPr lang="en-ZA" dirty="0"/>
                    </a:p>
                  </a:txBody>
                  <a:tcPr/>
                </a:tc>
                <a:tc>
                  <a:txBody>
                    <a:bodyPr/>
                    <a:lstStyle/>
                    <a:p>
                      <a:r>
                        <a:rPr lang="en-US" dirty="0"/>
                        <a:t>We Pass</a:t>
                      </a:r>
                      <a:endParaRPr lang="en-ZA" dirty="0"/>
                    </a:p>
                  </a:txBody>
                  <a:tcPr/>
                </a:tc>
                <a:extLst>
                  <a:ext uri="{0D108BD9-81ED-4DB2-BD59-A6C34878D82A}">
                    <a16:rowId xmlns:a16="http://schemas.microsoft.com/office/drawing/2014/main" val="3785627547"/>
                  </a:ext>
                </a:extLst>
              </a:tr>
              <a:tr h="370840">
                <a:tc>
                  <a:txBody>
                    <a:bodyPr/>
                    <a:lstStyle/>
                    <a:p>
                      <a:r>
                        <a:rPr lang="en-US" dirty="0"/>
                        <a:t>With a monster</a:t>
                      </a:r>
                      <a:endParaRPr lang="en-ZA" dirty="0"/>
                    </a:p>
                  </a:txBody>
                  <a:tcPr/>
                </a:tc>
                <a:tc>
                  <a:txBody>
                    <a:bodyPr/>
                    <a:lstStyle/>
                    <a:p>
                      <a:r>
                        <a:rPr lang="en-US" dirty="0"/>
                        <a:t>We bid opener’s suit and then ours  It should be forcing until suit agreement</a:t>
                      </a:r>
                      <a:endParaRPr lang="en-ZA" dirty="0"/>
                    </a:p>
                  </a:txBody>
                  <a:tcPr/>
                </a:tc>
                <a:extLst>
                  <a:ext uri="{0D108BD9-81ED-4DB2-BD59-A6C34878D82A}">
                    <a16:rowId xmlns:a16="http://schemas.microsoft.com/office/drawing/2014/main" val="3343804184"/>
                  </a:ext>
                </a:extLst>
              </a:tr>
            </a:tbl>
          </a:graphicData>
        </a:graphic>
      </p:graphicFrame>
    </p:spTree>
    <p:extLst>
      <p:ext uri="{BB962C8B-B14F-4D97-AF65-F5344CB8AC3E}">
        <p14:creationId xmlns:p14="http://schemas.microsoft.com/office/powerpoint/2010/main" val="341302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l"/>
            <a:r>
              <a:rPr lang="en-ZA" dirty="0"/>
              <a:t>Workshop Agenda</a:t>
            </a:r>
          </a:p>
        </p:txBody>
      </p:sp>
      <p:sp>
        <p:nvSpPr>
          <p:cNvPr id="3" name="Content Placeholder 2"/>
          <p:cNvSpPr>
            <a:spLocks noGrp="1"/>
          </p:cNvSpPr>
          <p:nvPr>
            <p:ph idx="1"/>
          </p:nvPr>
        </p:nvSpPr>
        <p:spPr>
          <a:xfrm>
            <a:off x="0" y="1142984"/>
            <a:ext cx="9144000" cy="5715016"/>
          </a:xfrm>
        </p:spPr>
        <p:txBody>
          <a:bodyPr>
            <a:normAutofit fontScale="25000" lnSpcReduction="20000"/>
          </a:bodyPr>
          <a:lstStyle/>
          <a:p>
            <a:pPr marL="514350" lvl="1" indent="-514350">
              <a:buFont typeface="+mj-lt"/>
              <a:buAutoNum type="arabicPeriod"/>
            </a:pPr>
            <a:r>
              <a:rPr lang="en-ZA" sz="7200" dirty="0"/>
              <a:t>Take out doubles </a:t>
            </a:r>
          </a:p>
          <a:p>
            <a:pPr marL="514350" lvl="1" indent="-514350">
              <a:buFont typeface="+mj-lt"/>
              <a:buAutoNum type="arabicPeriod"/>
            </a:pPr>
            <a:r>
              <a:rPr lang="en-ZA" sz="7200" dirty="0"/>
              <a:t>Negative Doubles (with a new idea)</a:t>
            </a:r>
          </a:p>
          <a:p>
            <a:pPr marL="514350" lvl="1" indent="-514350">
              <a:buFont typeface="+mj-lt"/>
              <a:buAutoNum type="arabicPeriod"/>
            </a:pPr>
            <a:r>
              <a:rPr lang="en-ZA" sz="7200" dirty="0"/>
              <a:t>Opener reply after a Negative Double</a:t>
            </a:r>
          </a:p>
          <a:p>
            <a:pPr marL="514350" lvl="1" indent="-514350">
              <a:buFont typeface="+mj-lt"/>
              <a:buAutoNum type="arabicPeriod"/>
            </a:pPr>
            <a:r>
              <a:rPr lang="en-ZA" sz="7200" dirty="0"/>
              <a:t>Support Doubles and Redoubles</a:t>
            </a:r>
          </a:p>
          <a:p>
            <a:pPr marL="514350" lvl="1" indent="-514350">
              <a:buFont typeface="+mj-lt"/>
              <a:buAutoNum type="arabicPeriod"/>
            </a:pPr>
            <a:r>
              <a:rPr lang="en-ZA" sz="7200" dirty="0"/>
              <a:t>Maximal Double</a:t>
            </a:r>
          </a:p>
          <a:p>
            <a:pPr marL="514350" lvl="1" indent="-514350">
              <a:buFont typeface="+mj-lt"/>
              <a:buAutoNum type="arabicPeriod"/>
            </a:pPr>
            <a:r>
              <a:rPr lang="en-ZA" sz="7200" dirty="0"/>
              <a:t>Responsive Double after partner doubles</a:t>
            </a:r>
          </a:p>
          <a:p>
            <a:pPr marL="514350" lvl="1" indent="-514350">
              <a:buFont typeface="+mj-lt"/>
              <a:buAutoNum type="arabicPeriod"/>
            </a:pPr>
            <a:r>
              <a:rPr lang="en-ZA" sz="7200" dirty="0"/>
              <a:t>Responsive Double after partner bids a suit</a:t>
            </a:r>
          </a:p>
          <a:p>
            <a:pPr marL="514350" lvl="1" indent="-514350">
              <a:buFont typeface="+mj-lt"/>
              <a:buAutoNum type="arabicPeriod"/>
            </a:pPr>
            <a:r>
              <a:rPr lang="en-ZA" sz="7200" dirty="0"/>
              <a:t>Cue bid Double</a:t>
            </a:r>
          </a:p>
          <a:p>
            <a:pPr marL="514350" lvl="1" indent="-514350">
              <a:buFont typeface="+mj-lt"/>
              <a:buAutoNum type="arabicPeriod"/>
            </a:pPr>
            <a:r>
              <a:rPr lang="en-ZA" sz="7200" dirty="0"/>
              <a:t>Honour showing Doubles and Redoubles</a:t>
            </a:r>
          </a:p>
          <a:p>
            <a:pPr marL="514350" lvl="1" indent="-514350">
              <a:buFont typeface="+mj-lt"/>
              <a:buAutoNum type="arabicPeriod"/>
            </a:pPr>
            <a:r>
              <a:rPr lang="en-ZA" sz="7200" dirty="0"/>
              <a:t>Double of splinters</a:t>
            </a:r>
          </a:p>
          <a:p>
            <a:pPr marL="514350" lvl="1" indent="-514350">
              <a:buFont typeface="+mj-lt"/>
              <a:buAutoNum type="arabicPeriod"/>
            </a:pPr>
            <a:r>
              <a:rPr lang="en-ZA" sz="7200" dirty="0"/>
              <a:t>Doubles when they cue bid a suit we have bid</a:t>
            </a:r>
          </a:p>
          <a:p>
            <a:pPr marL="514350" lvl="1" indent="-514350">
              <a:buFont typeface="+mj-lt"/>
              <a:buAutoNum type="arabicPeriod"/>
            </a:pPr>
            <a:r>
              <a:rPr lang="en-ZA" sz="7200" dirty="0"/>
              <a:t>Don't lead me Double</a:t>
            </a:r>
          </a:p>
          <a:p>
            <a:pPr marL="514350" lvl="1" indent="-514350">
              <a:buFont typeface="+mj-lt"/>
              <a:buAutoNum type="arabicPeriod"/>
            </a:pPr>
            <a:r>
              <a:rPr lang="en-ZA" sz="7200" dirty="0"/>
              <a:t>Double of cue bids when they looking for slam</a:t>
            </a:r>
          </a:p>
          <a:p>
            <a:pPr marL="514350" lvl="1" indent="-514350">
              <a:buFont typeface="+mj-lt"/>
              <a:buAutoNum type="arabicPeriod"/>
            </a:pPr>
            <a:r>
              <a:rPr lang="en-ZA" sz="7200" dirty="0"/>
              <a:t>Double of game tries</a:t>
            </a:r>
          </a:p>
          <a:p>
            <a:pPr marL="514350" lvl="1" indent="-514350">
              <a:buFont typeface="+mj-lt"/>
              <a:buAutoNum type="arabicPeriod"/>
            </a:pPr>
            <a:r>
              <a:rPr lang="en-ZA" sz="7200" dirty="0"/>
              <a:t>Doubling a 4</a:t>
            </a:r>
            <a:r>
              <a:rPr lang="en-ZA" sz="7200" baseline="30000" dirty="0"/>
              <a:t>th</a:t>
            </a:r>
            <a:r>
              <a:rPr lang="en-ZA" sz="7200" dirty="0"/>
              <a:t> suit bid</a:t>
            </a:r>
          </a:p>
          <a:p>
            <a:pPr marL="514350" lvl="1" indent="-514350">
              <a:buFont typeface="+mj-lt"/>
              <a:buAutoNum type="arabicPeriod"/>
            </a:pPr>
            <a:r>
              <a:rPr lang="en-ZA" sz="7200" dirty="0"/>
              <a:t>Snapdragon Double</a:t>
            </a:r>
          </a:p>
          <a:p>
            <a:pPr marL="514350" lvl="1" indent="-514350">
              <a:buFont typeface="+mj-lt"/>
              <a:buAutoNum type="arabicPeriod"/>
            </a:pPr>
            <a:r>
              <a:rPr lang="en-ZA" sz="7200" dirty="0"/>
              <a:t>Lightner Doubles</a:t>
            </a:r>
          </a:p>
          <a:p>
            <a:pPr marL="514350" lvl="1" indent="-514350">
              <a:buFont typeface="+mj-lt"/>
              <a:buAutoNum type="arabicPeriod"/>
            </a:pPr>
            <a:r>
              <a:rPr lang="en-ZA" sz="7200" dirty="0"/>
              <a:t>Action Double</a:t>
            </a:r>
          </a:p>
          <a:p>
            <a:pPr marL="514350" lvl="1" indent="-514350">
              <a:buFont typeface="+mj-lt"/>
              <a:buAutoNum type="arabicPeriod"/>
            </a:pPr>
            <a:r>
              <a:rPr lang="en-ZA" sz="7200" dirty="0"/>
              <a:t>Lawrence Doubles</a:t>
            </a:r>
          </a:p>
          <a:p>
            <a:pPr marL="514350" lvl="1" indent="-514350">
              <a:buFont typeface="+mj-lt"/>
              <a:buAutoNum type="arabicPeriod"/>
            </a:pPr>
            <a:r>
              <a:rPr lang="en-ZA" sz="7200" dirty="0"/>
              <a:t>Stripe tailed ape Double</a:t>
            </a:r>
          </a:p>
          <a:p>
            <a:pPr>
              <a:buNone/>
            </a:pPr>
            <a:endParaRPr lang="en-ZA" dirty="0"/>
          </a:p>
          <a:p>
            <a:pPr lvl="1">
              <a:buNone/>
            </a:pPr>
            <a:endParaRPr lang="en-ZA" dirty="0"/>
          </a:p>
        </p:txBody>
      </p:sp>
      <p:pic>
        <p:nvPicPr>
          <p:cNvPr id="7" name="Picture 6">
            <a:extLst>
              <a:ext uri="{FF2B5EF4-FFF2-40B4-BE49-F238E27FC236}">
                <a16:creationId xmlns:a16="http://schemas.microsoft.com/office/drawing/2014/main" id="{C4F433BD-93D8-40A6-BC14-EF1EF2074AE9}"/>
              </a:ext>
            </a:extLst>
          </p:cNvPr>
          <p:cNvPicPr/>
          <p:nvPr/>
        </p:nvPicPr>
        <p:blipFill rotWithShape="1">
          <a:blip r:embed="rId2" cstate="print">
            <a:alphaModFix amt="20000"/>
            <a:extLst>
              <a:ext uri="{28A0092B-C50C-407E-A947-70E740481C1C}">
                <a14:useLocalDpi xmlns:a14="http://schemas.microsoft.com/office/drawing/2010/main" val="0"/>
              </a:ext>
            </a:extLst>
          </a:blip>
          <a:srcRect l="13053"/>
          <a:stretch/>
        </p:blipFill>
        <p:spPr bwMode="auto">
          <a:xfrm flipH="1">
            <a:off x="-4" y="0"/>
            <a:ext cx="62281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pic>
        <p:nvPicPr>
          <p:cNvPr id="4" name="Picture 6" descr="Cover art"/>
          <p:cNvPicPr>
            <a:picLocks noChangeAspect="1" noChangeArrowheads="1"/>
          </p:cNvPicPr>
          <p:nvPr/>
        </p:nvPicPr>
        <p:blipFill>
          <a:blip r:embed="rId3"/>
          <a:srcRect/>
          <a:stretch>
            <a:fillRect/>
          </a:stretch>
        </p:blipFill>
        <p:spPr bwMode="auto">
          <a:xfrm rot="16200000">
            <a:off x="6538921" y="2469053"/>
            <a:ext cx="2071670" cy="2071670"/>
          </a:xfrm>
          <a:prstGeom prst="rect">
            <a:avLst/>
          </a:prstGeom>
          <a:noFill/>
        </p:spPr>
      </p:pic>
      <p:pic>
        <p:nvPicPr>
          <p:cNvPr id="5" name="Picture 4">
            <a:extLst>
              <a:ext uri="{FF2B5EF4-FFF2-40B4-BE49-F238E27FC236}">
                <a16:creationId xmlns:a16="http://schemas.microsoft.com/office/drawing/2014/main" id="{7BD7ABBA-FE0C-41BD-B11A-5DCA1FA4C854}"/>
              </a:ext>
            </a:extLst>
          </p:cNvPr>
          <p:cNvPicPr>
            <a:picLocks noChangeAspect="1"/>
          </p:cNvPicPr>
          <p:nvPr/>
        </p:nvPicPr>
        <p:blipFill rotWithShape="1">
          <a:blip r:embed="rId4"/>
          <a:srcRect l="23593" t="38761" r="24219" b="18471"/>
          <a:stretch/>
        </p:blipFill>
        <p:spPr>
          <a:xfrm>
            <a:off x="6005512" y="5589240"/>
            <a:ext cx="3138488" cy="1446760"/>
          </a:xfrm>
          <a:prstGeom prst="rect">
            <a:avLst/>
          </a:prstGeom>
        </p:spPr>
      </p:pic>
      <p:pic>
        <p:nvPicPr>
          <p:cNvPr id="6" name="Picture 5">
            <a:extLst>
              <a:ext uri="{FF2B5EF4-FFF2-40B4-BE49-F238E27FC236}">
                <a16:creationId xmlns:a16="http://schemas.microsoft.com/office/drawing/2014/main" id="{5EA16820-B118-47B4-8C06-E88739EE379C}"/>
              </a:ext>
            </a:extLst>
          </p:cNvPr>
          <p:cNvPicPr>
            <a:picLocks noChangeAspect="1"/>
          </p:cNvPicPr>
          <p:nvPr/>
        </p:nvPicPr>
        <p:blipFill rotWithShape="1">
          <a:blip r:embed="rId5">
            <a:alphaModFix amt="70000"/>
          </a:blip>
          <a:srcRect l="50000" t="24722" r="32031" b="65278"/>
          <a:stretch/>
        </p:blipFill>
        <p:spPr>
          <a:xfrm>
            <a:off x="5851103" y="116632"/>
            <a:ext cx="3085714" cy="96596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DE00-A5DF-445E-8E5E-1BBDCF3F9D2E}"/>
              </a:ext>
            </a:extLst>
          </p:cNvPr>
          <p:cNvSpPr>
            <a:spLocks noGrp="1"/>
          </p:cNvSpPr>
          <p:nvPr>
            <p:ph type="title"/>
          </p:nvPr>
        </p:nvSpPr>
        <p:spPr/>
        <p:txBody>
          <a:bodyPr>
            <a:normAutofit fontScale="90000"/>
          </a:bodyPr>
          <a:lstStyle/>
          <a:p>
            <a:r>
              <a:rPr lang="en-US" b="0" i="0" dirty="0">
                <a:solidFill>
                  <a:srgbClr val="202124"/>
                </a:solidFill>
                <a:effectLst/>
                <a:latin typeface="arial" panose="020B0604020202020204" pitchFamily="34" charset="0"/>
              </a:rPr>
              <a:t>Balancing Double Situation</a:t>
            </a:r>
            <a:br>
              <a:rPr lang="en-US" b="0" i="0" dirty="0">
                <a:solidFill>
                  <a:srgbClr val="202124"/>
                </a:solidFill>
                <a:effectLst/>
                <a:latin typeface="arial" panose="020B0604020202020204" pitchFamily="34" charset="0"/>
              </a:rPr>
            </a:br>
            <a:endParaRPr lang="en-ZA" dirty="0"/>
          </a:p>
        </p:txBody>
      </p:sp>
      <p:sp>
        <p:nvSpPr>
          <p:cNvPr id="4" name="TextBox 3">
            <a:extLst>
              <a:ext uri="{FF2B5EF4-FFF2-40B4-BE49-F238E27FC236}">
                <a16:creationId xmlns:a16="http://schemas.microsoft.com/office/drawing/2014/main" id="{D351DE78-B33B-41F0-8CE5-C7B4F0377035}"/>
              </a:ext>
            </a:extLst>
          </p:cNvPr>
          <p:cNvSpPr txBox="1"/>
          <p:nvPr/>
        </p:nvSpPr>
        <p:spPr>
          <a:xfrm>
            <a:off x="683568" y="1228050"/>
            <a:ext cx="7560840" cy="5909310"/>
          </a:xfrm>
          <a:prstGeom prst="rect">
            <a:avLst/>
          </a:prstGeom>
          <a:noFill/>
        </p:spPr>
        <p:txBody>
          <a:bodyPr wrap="square">
            <a:spAutoFit/>
          </a:bodyPr>
          <a:lstStyle/>
          <a:p>
            <a:r>
              <a:rPr lang="en-US" b="1" i="0" dirty="0">
                <a:solidFill>
                  <a:srgbClr val="202124"/>
                </a:solidFill>
                <a:effectLst/>
                <a:latin typeface="arial" panose="020B0604020202020204" pitchFamily="34" charset="0"/>
              </a:rPr>
              <a:t>When the bidding goes </a:t>
            </a:r>
          </a:p>
          <a:p>
            <a:endParaRPr lang="en-US" b="1" dirty="0">
              <a:solidFill>
                <a:srgbClr val="202124"/>
              </a:solidFill>
              <a:latin typeface="arial" panose="020B0604020202020204" pitchFamily="34" charset="0"/>
            </a:endParaRPr>
          </a:p>
          <a:p>
            <a:r>
              <a:rPr lang="en-US" b="1" dirty="0">
                <a:solidFill>
                  <a:srgbClr val="202124"/>
                </a:solidFill>
                <a:latin typeface="arial" panose="020B0604020202020204" pitchFamily="34" charset="0"/>
              </a:rPr>
              <a:t>1 of a suit </a:t>
            </a:r>
            <a:r>
              <a:rPr lang="en-US" b="1" i="0" dirty="0">
                <a:solidFill>
                  <a:srgbClr val="202124"/>
                </a:solidFill>
                <a:effectLst/>
                <a:latin typeface="arial" panose="020B0604020202020204" pitchFamily="34" charset="0"/>
              </a:rPr>
              <a:t>Pass, Pass, a double in the pass out seat – meaning the last person to bid, is regarded as a balancing double</a:t>
            </a:r>
            <a:r>
              <a:rPr lang="en-US" b="0" i="0" dirty="0">
                <a:solidFill>
                  <a:srgbClr val="202124"/>
                </a:solidFill>
                <a:effectLst/>
                <a:latin typeface="arial" panose="020B0604020202020204" pitchFamily="34" charset="0"/>
              </a:rPr>
              <a:t>. </a:t>
            </a:r>
          </a:p>
          <a:p>
            <a:endParaRPr lang="en-US" dirty="0">
              <a:solidFill>
                <a:srgbClr val="202124"/>
              </a:solidFill>
              <a:latin typeface="arial" panose="020B0604020202020204" pitchFamily="34" charset="0"/>
            </a:endParaRPr>
          </a:p>
          <a:p>
            <a:pPr algn="l" fontAlgn="base"/>
            <a:r>
              <a:rPr lang="en-US" b="1" i="0" dirty="0">
                <a:solidFill>
                  <a:srgbClr val="0A0A0A"/>
                </a:solidFill>
                <a:effectLst/>
                <a:latin typeface="-apple-system"/>
              </a:rPr>
              <a:t>Strength Requirements for Balancing Double</a:t>
            </a:r>
          </a:p>
          <a:p>
            <a:pPr algn="l" fontAlgn="base"/>
            <a:r>
              <a:rPr lang="en-US" b="0" i="0" dirty="0">
                <a:solidFill>
                  <a:srgbClr val="3A3A3A"/>
                </a:solidFill>
                <a:effectLst/>
                <a:latin typeface="-apple-system"/>
              </a:rPr>
              <a:t>Any point range above  8 HCP. Usage depends on the prior bidding in the auction and the vulnerability.  The Doubler always promises holdings of the suits not bid.  We should have at least 4-3 in the major suits if the opposition have bid only the minors</a:t>
            </a:r>
          </a:p>
          <a:p>
            <a:pPr algn="l" fontAlgn="base"/>
            <a:endParaRPr lang="en-US" dirty="0">
              <a:solidFill>
                <a:srgbClr val="3A3A3A"/>
              </a:solidFill>
              <a:latin typeface="-apple-system"/>
            </a:endParaRPr>
          </a:p>
          <a:p>
            <a:pPr algn="l" fontAlgn="base"/>
            <a:r>
              <a:rPr lang="en-US" dirty="0">
                <a:solidFill>
                  <a:srgbClr val="3A3A3A"/>
                </a:solidFill>
                <a:latin typeface="-apple-system"/>
              </a:rPr>
              <a:t>THE RULE FOR BIDDING AND RESPONDING  is to </a:t>
            </a:r>
            <a:r>
              <a:rPr lang="en-US" b="1" i="0" dirty="0">
                <a:solidFill>
                  <a:srgbClr val="3A3A3A"/>
                </a:solidFill>
                <a:effectLst/>
                <a:latin typeface="Calibri" panose="020F0502020204030204" pitchFamily="34" charset="0"/>
                <a:cs typeface="Calibri" panose="020F0502020204030204" pitchFamily="34" charset="0"/>
              </a:rPr>
              <a:t>TRANSFER  THE VALUES OF A </a:t>
            </a:r>
            <a:r>
              <a:rPr lang="en-US" b="1" i="0" dirty="0">
                <a:solidFill>
                  <a:srgbClr val="FF0000"/>
                </a:solidFill>
                <a:effectLst/>
                <a:latin typeface="Calibri" panose="020F0502020204030204" pitchFamily="34" charset="0"/>
                <a:cs typeface="Calibri" panose="020F0502020204030204" pitchFamily="34" charset="0"/>
              </a:rPr>
              <a:t>KING </a:t>
            </a:r>
          </a:p>
          <a:p>
            <a:pPr algn="l" fontAlgn="base"/>
            <a:endParaRPr lang="en-US" b="1" dirty="0">
              <a:solidFill>
                <a:srgbClr val="3A3A3A"/>
              </a:solidFill>
              <a:latin typeface="Calibri" panose="020F0502020204030204" pitchFamily="34" charset="0"/>
              <a:cs typeface="Calibri" panose="020F0502020204030204" pitchFamily="34" charset="0"/>
            </a:endParaRPr>
          </a:p>
          <a:p>
            <a:pPr algn="l" fontAlgn="base"/>
            <a:r>
              <a:rPr lang="en-US" b="1" dirty="0">
                <a:solidFill>
                  <a:srgbClr val="3A3A3A"/>
                </a:solidFill>
                <a:latin typeface="Calibri" panose="020F0502020204030204" pitchFamily="34" charset="0"/>
                <a:cs typeface="Calibri" panose="020F0502020204030204" pitchFamily="34" charset="0"/>
              </a:rPr>
              <a:t>If we ad</a:t>
            </a:r>
            <a:r>
              <a:rPr lang="en-US" b="1" i="0" dirty="0">
                <a:solidFill>
                  <a:srgbClr val="3A3A3A"/>
                </a:solidFill>
                <a:effectLst/>
                <a:latin typeface="Calibri" panose="020F0502020204030204" pitchFamily="34" charset="0"/>
                <a:cs typeface="Calibri" panose="020F0502020204030204" pitchFamily="34" charset="0"/>
              </a:rPr>
              <a:t>d the value of a </a:t>
            </a:r>
            <a:r>
              <a:rPr lang="en-US" b="1" i="0" dirty="0">
                <a:solidFill>
                  <a:srgbClr val="FF0000"/>
                </a:solidFill>
                <a:effectLst/>
                <a:latin typeface="Calibri" panose="020F0502020204030204" pitchFamily="34" charset="0"/>
                <a:cs typeface="Calibri" panose="020F0502020204030204" pitchFamily="34" charset="0"/>
              </a:rPr>
              <a:t>KING</a:t>
            </a:r>
            <a:r>
              <a:rPr lang="en-US" b="1" i="0" dirty="0">
                <a:solidFill>
                  <a:srgbClr val="3A3A3A"/>
                </a:solidFill>
                <a:effectLst/>
                <a:latin typeface="Calibri" panose="020F0502020204030204" pitchFamily="34" charset="0"/>
                <a:cs typeface="Calibri" panose="020F0502020204030204" pitchFamily="34" charset="0"/>
              </a:rPr>
              <a:t> in the balancing position then partner must subtract the value of a </a:t>
            </a:r>
            <a:r>
              <a:rPr lang="en-US" b="1" i="0" dirty="0">
                <a:solidFill>
                  <a:srgbClr val="FF0000"/>
                </a:solidFill>
                <a:effectLst/>
                <a:latin typeface="Calibri" panose="020F0502020204030204" pitchFamily="34" charset="0"/>
                <a:cs typeface="Calibri" panose="020F0502020204030204" pitchFamily="34" charset="0"/>
              </a:rPr>
              <a:t>KING</a:t>
            </a:r>
            <a:r>
              <a:rPr lang="en-US" b="1" i="0" dirty="0">
                <a:solidFill>
                  <a:srgbClr val="3A3A3A"/>
                </a:solidFill>
                <a:effectLst/>
                <a:latin typeface="Calibri" panose="020F0502020204030204" pitchFamily="34" charset="0"/>
                <a:cs typeface="Calibri" panose="020F0502020204030204" pitchFamily="34" charset="0"/>
              </a:rPr>
              <a:t> otherwise, we will likely overbid </a:t>
            </a:r>
            <a:r>
              <a:rPr lang="en-US" sz="3600" b="1" dirty="0">
                <a:solidFill>
                  <a:srgbClr val="3A3A3A"/>
                </a:solidFill>
                <a:latin typeface="Calibri" panose="020F0502020204030204" pitchFamily="34" charset="0"/>
                <a:cs typeface="Calibri" panose="020F0502020204030204" pitchFamily="34" charset="0"/>
                <a:sym typeface="Wingdings" panose="05000000000000000000" pitchFamily="2" charset="2"/>
              </a:rPr>
              <a:t></a:t>
            </a:r>
            <a:endParaRPr lang="en-US" sz="3600" b="1" dirty="0">
              <a:solidFill>
                <a:srgbClr val="3A3A3A"/>
              </a:solidFill>
              <a:latin typeface="Calibri" panose="020F0502020204030204" pitchFamily="34" charset="0"/>
              <a:cs typeface="Calibri" panose="020F0502020204030204" pitchFamily="34" charset="0"/>
            </a:endParaRPr>
          </a:p>
          <a:p>
            <a:pPr algn="l" fontAlgn="base"/>
            <a:endParaRPr lang="en-US" b="1" dirty="0">
              <a:solidFill>
                <a:srgbClr val="3A3A3A"/>
              </a:solidFill>
              <a:latin typeface="Calibri" panose="020F0502020204030204" pitchFamily="34" charset="0"/>
              <a:cs typeface="Calibri" panose="020F0502020204030204" pitchFamily="34" charset="0"/>
            </a:endParaRPr>
          </a:p>
          <a:p>
            <a:pPr algn="l" fontAlgn="base"/>
            <a:r>
              <a:rPr lang="en-US" b="1" i="0" dirty="0">
                <a:solidFill>
                  <a:srgbClr val="3A3A3A"/>
                </a:solidFill>
                <a:effectLst/>
                <a:latin typeface="Calibri" panose="020F0502020204030204" pitchFamily="34" charset="0"/>
                <a:cs typeface="Calibri" panose="020F0502020204030204" pitchFamily="34" charset="0"/>
              </a:rPr>
              <a:t>Balancing doubles will be dealt with by BERNARD DONDE so I will not deal with them</a:t>
            </a:r>
          </a:p>
          <a:p>
            <a:endParaRPr lang="en-ZA" dirty="0"/>
          </a:p>
        </p:txBody>
      </p:sp>
    </p:spTree>
    <p:extLst>
      <p:ext uri="{BB962C8B-B14F-4D97-AF65-F5344CB8AC3E}">
        <p14:creationId xmlns:p14="http://schemas.microsoft.com/office/powerpoint/2010/main" val="4026495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1668726"/>
          </a:xfrm>
        </p:spPr>
        <p:txBody>
          <a:bodyPr>
            <a:noAutofit/>
          </a:bodyPr>
          <a:lstStyle/>
          <a:p>
            <a:r>
              <a:rPr lang="en-ZA" sz="3600" dirty="0"/>
              <a:t>Partnership should agree when Doubles are NOT INFORMATIVE but for penalties</a:t>
            </a:r>
            <a:br>
              <a:rPr lang="en-ZA" sz="3600" dirty="0"/>
            </a:br>
            <a:r>
              <a:rPr lang="en-ZA" sz="3600" dirty="0"/>
              <a:t>Doubles are </a:t>
            </a:r>
            <a:r>
              <a:rPr lang="en-ZA" sz="3600" dirty="0">
                <a:solidFill>
                  <a:srgbClr val="FF0000"/>
                </a:solidFill>
              </a:rPr>
              <a:t>NOT</a:t>
            </a:r>
            <a:r>
              <a:rPr lang="en-ZA" sz="3600" dirty="0"/>
              <a:t> for penalties unless</a:t>
            </a:r>
          </a:p>
        </p:txBody>
      </p:sp>
      <p:sp>
        <p:nvSpPr>
          <p:cNvPr id="3" name="Rectangle 2"/>
          <p:cNvSpPr/>
          <p:nvPr/>
        </p:nvSpPr>
        <p:spPr>
          <a:xfrm>
            <a:off x="245114" y="2276872"/>
            <a:ext cx="8715436" cy="4154984"/>
          </a:xfrm>
          <a:prstGeom prst="rect">
            <a:avLst/>
          </a:prstGeom>
        </p:spPr>
        <p:txBody>
          <a:bodyPr wrap="square">
            <a:spAutoFit/>
          </a:bodyPr>
          <a:lstStyle/>
          <a:p>
            <a:endParaRPr lang="en-ZA" dirty="0"/>
          </a:p>
          <a:p>
            <a:pPr marL="342900" lvl="0" indent="-342900">
              <a:buFont typeface="+mj-lt"/>
              <a:buAutoNum type="arabicPeriod"/>
            </a:pPr>
            <a:r>
              <a:rPr lang="en-GB" sz="2000" dirty="0"/>
              <a:t>It is a penalty double of a weak no trump</a:t>
            </a:r>
            <a:endParaRPr lang="en-ZA" sz="2000" dirty="0"/>
          </a:p>
          <a:p>
            <a:pPr marL="342900" lvl="0" indent="-342900">
              <a:buFont typeface="+mj-lt"/>
              <a:buAutoNum type="arabicPeriod"/>
            </a:pPr>
            <a:r>
              <a:rPr lang="en-GB" sz="2000" dirty="0"/>
              <a:t>The doubling hand has had or HAS sufficient room to already describe their hand type and values.</a:t>
            </a:r>
            <a:endParaRPr lang="en-ZA" sz="2000" dirty="0"/>
          </a:p>
          <a:p>
            <a:pPr marL="342900" lvl="0" indent="-342900">
              <a:buFont typeface="+mj-lt"/>
              <a:buAutoNum type="arabicPeriod"/>
            </a:pPr>
            <a:r>
              <a:rPr lang="en-GB" sz="2000" dirty="0"/>
              <a:t>It is a double of an opponent’s contract at a late stage in the auction when we have been silent throughout</a:t>
            </a:r>
            <a:endParaRPr lang="en-ZA" sz="2000" dirty="0"/>
          </a:p>
          <a:p>
            <a:pPr marL="342900" lvl="0" indent="-342900">
              <a:buFont typeface="+mj-lt"/>
              <a:buAutoNum type="arabicPeriod"/>
            </a:pPr>
            <a:r>
              <a:rPr lang="en-GB" sz="2000" dirty="0"/>
              <a:t>It is a Lightner double.</a:t>
            </a:r>
            <a:endParaRPr lang="en-ZA" sz="2000" dirty="0"/>
          </a:p>
          <a:p>
            <a:pPr marL="342900" indent="-342900">
              <a:buAutoNum type="arabicPeriod" startAt="5"/>
            </a:pPr>
            <a:r>
              <a:rPr lang="en-US" dirty="0"/>
              <a:t>If either you or your partner has made a preemptive bid and the other doubles, it’s penalty. (IT IS NOT NEGATIVE). Example: 3</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t> 3 </a:t>
            </a:r>
            <a:r>
              <a:rPr lang="en-ZA" sz="1800" b="0" i="0" u="none" strike="noStrike"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a:t> DBL is penalty. </a:t>
            </a:r>
          </a:p>
          <a:p>
            <a:pPr marL="342900" indent="-342900">
              <a:buAutoNum type="arabicPeriod" startAt="5"/>
            </a:pPr>
            <a:r>
              <a:rPr lang="en-US" dirty="0"/>
              <a:t>We bid a suit at the one level, the opponent bids 1NT X by us is logically for penalties  NOT TAKEOUT NOT RESPONSIVE NOT SUPPORT etc. all illogical</a:t>
            </a:r>
          </a:p>
          <a:p>
            <a:pPr marL="342900" indent="-342900">
              <a:buFontTx/>
              <a:buAutoNum type="arabicPeriod" startAt="5"/>
            </a:pPr>
            <a:r>
              <a:rPr lang="en-GB" sz="1800" dirty="0"/>
              <a:t>If a penalty double has been made, then all subsequent  doubles are for penalties.</a:t>
            </a:r>
            <a:endParaRPr lang="en-ZA" sz="1800" dirty="0"/>
          </a:p>
          <a:p>
            <a:endParaRPr lang="en-ZA" dirty="0"/>
          </a:p>
          <a:p>
            <a:pPr>
              <a:buNone/>
            </a:pPr>
            <a:endParaRPr lang="en-GB" dirty="0"/>
          </a:p>
        </p:txBody>
      </p:sp>
      <p:pic>
        <p:nvPicPr>
          <p:cNvPr id="4" name="Picture 3">
            <a:extLst>
              <a:ext uri="{FF2B5EF4-FFF2-40B4-BE49-F238E27FC236}">
                <a16:creationId xmlns:a16="http://schemas.microsoft.com/office/drawing/2014/main" id="{E524CFD3-FF37-4A94-ABE9-3F0C0E95B356}"/>
              </a:ext>
            </a:extLst>
          </p:cNvPr>
          <p:cNvPicPr>
            <a:picLocks noChangeAspect="1"/>
          </p:cNvPicPr>
          <p:nvPr/>
        </p:nvPicPr>
        <p:blipFill rotWithShape="1">
          <a:blip r:embed="rId2"/>
          <a:srcRect l="23593" t="38761" r="24219" b="18471"/>
          <a:stretch/>
        </p:blipFill>
        <p:spPr>
          <a:xfrm>
            <a:off x="6300192" y="5841147"/>
            <a:ext cx="2232248" cy="102900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B624-B834-432E-8BAD-C7464A8B34B4}"/>
              </a:ext>
            </a:extLst>
          </p:cNvPr>
          <p:cNvSpPr>
            <a:spLocks noGrp="1"/>
          </p:cNvSpPr>
          <p:nvPr>
            <p:ph type="title"/>
          </p:nvPr>
        </p:nvSpPr>
        <p:spPr>
          <a:xfrm>
            <a:off x="457200" y="-243408"/>
            <a:ext cx="8229600" cy="1143000"/>
          </a:xfrm>
        </p:spPr>
        <p:txBody>
          <a:bodyPr/>
          <a:lstStyle/>
          <a:p>
            <a:r>
              <a:rPr lang="en-US" dirty="0"/>
              <a:t>Negative doubles </a:t>
            </a:r>
            <a:endParaRPr lang="en-ZA" dirty="0"/>
          </a:p>
        </p:txBody>
      </p:sp>
      <p:sp>
        <p:nvSpPr>
          <p:cNvPr id="4" name="TextBox 3">
            <a:extLst>
              <a:ext uri="{FF2B5EF4-FFF2-40B4-BE49-F238E27FC236}">
                <a16:creationId xmlns:a16="http://schemas.microsoft.com/office/drawing/2014/main" id="{0D4A73CC-DBE7-451A-845B-70BE0A582A4E}"/>
              </a:ext>
            </a:extLst>
          </p:cNvPr>
          <p:cNvSpPr txBox="1"/>
          <p:nvPr/>
        </p:nvSpPr>
        <p:spPr>
          <a:xfrm>
            <a:off x="457200" y="692696"/>
            <a:ext cx="8363272" cy="5355312"/>
          </a:xfrm>
          <a:prstGeom prst="rect">
            <a:avLst/>
          </a:prstGeom>
          <a:noFill/>
        </p:spPr>
        <p:txBody>
          <a:bodyPr wrap="square">
            <a:spAutoFit/>
          </a:bodyPr>
          <a:lstStyle/>
          <a:p>
            <a:r>
              <a:rPr lang="en-US" b="0" i="0" dirty="0">
                <a:solidFill>
                  <a:srgbClr val="222222"/>
                </a:solidFill>
                <a:effectLst/>
                <a:latin typeface="Arial" panose="020B0604020202020204" pitchFamily="34" charset="0"/>
              </a:rPr>
              <a:t>Negative doubles were popularized by the late American expert Al Roth, who coined the convention "Sputnik" -the first Soviet satellite to be launched into space in 1957. The implication was that the double was the start of a space age in bridge. </a:t>
            </a:r>
          </a:p>
          <a:p>
            <a:endParaRPr lang="en-US" dirty="0">
              <a:solidFill>
                <a:srgbClr val="222222"/>
              </a:solidFill>
              <a:latin typeface="Arial" panose="020B0604020202020204" pitchFamily="34" charset="0"/>
            </a:endParaRPr>
          </a:p>
          <a:p>
            <a:r>
              <a:rPr lang="en-US" b="0" i="0" dirty="0">
                <a:solidFill>
                  <a:srgbClr val="202124"/>
                </a:solidFill>
                <a:effectLst/>
                <a:latin typeface="arial" panose="020B0604020202020204" pitchFamily="34" charset="0"/>
              </a:rPr>
              <a:t>The minimum strength required for a negative double is about </a:t>
            </a:r>
          </a:p>
          <a:p>
            <a:r>
              <a:rPr lang="en-US" b="1" i="0" dirty="0">
                <a:solidFill>
                  <a:srgbClr val="202124"/>
                </a:solidFill>
                <a:effectLst/>
                <a:latin typeface="arial" panose="020B0604020202020204" pitchFamily="34" charset="0"/>
              </a:rPr>
              <a:t>	6+  Points over 1 level overcall, </a:t>
            </a:r>
          </a:p>
          <a:p>
            <a:r>
              <a:rPr lang="en-US" b="1" i="0" dirty="0">
                <a:solidFill>
                  <a:srgbClr val="202124"/>
                </a:solidFill>
                <a:effectLst/>
                <a:latin typeface="arial" panose="020B0604020202020204" pitchFamily="34" charset="0"/>
              </a:rPr>
              <a:t>	8+ over 2 level overcall and </a:t>
            </a:r>
          </a:p>
          <a:p>
            <a:r>
              <a:rPr lang="en-US" b="1" i="0" dirty="0">
                <a:solidFill>
                  <a:srgbClr val="202124"/>
                </a:solidFill>
                <a:effectLst/>
                <a:latin typeface="arial" panose="020B0604020202020204" pitchFamily="34" charset="0"/>
              </a:rPr>
              <a:t>	9/10+ over 3 level overcall</a:t>
            </a:r>
            <a:r>
              <a:rPr lang="en-US" b="0" i="0" dirty="0">
                <a:solidFill>
                  <a:srgbClr val="202124"/>
                </a:solidFill>
                <a:effectLst/>
                <a:latin typeface="arial" panose="020B0604020202020204" pitchFamily="34" charset="0"/>
              </a:rPr>
              <a:t>. </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There </a:t>
            </a:r>
            <a:r>
              <a:rPr lang="en-US" b="1" i="0" dirty="0">
                <a:solidFill>
                  <a:srgbClr val="202124"/>
                </a:solidFill>
                <a:effectLst/>
                <a:latin typeface="arial" panose="020B0604020202020204" pitchFamily="34" charset="0"/>
              </a:rPr>
              <a:t>is no upper limit </a:t>
            </a:r>
            <a:r>
              <a:rPr lang="en-US" b="0" i="0" dirty="0">
                <a:solidFill>
                  <a:srgbClr val="202124"/>
                </a:solidFill>
                <a:effectLst/>
                <a:latin typeface="arial" panose="020B0604020202020204" pitchFamily="34" charset="0"/>
              </a:rPr>
              <a:t>for the strength of a negative double.</a:t>
            </a:r>
          </a:p>
          <a:p>
            <a:endParaRPr lang="en-US" dirty="0">
              <a:solidFill>
                <a:srgbClr val="202124"/>
              </a:solidFill>
              <a:latin typeface="arial" panose="020B0604020202020204" pitchFamily="34" charset="0"/>
            </a:endParaRPr>
          </a:p>
          <a:p>
            <a:r>
              <a:rPr lang="en-US" b="0" i="0" dirty="0">
                <a:solidFill>
                  <a:srgbClr val="222222"/>
                </a:solidFill>
                <a:effectLst/>
                <a:latin typeface="Arial" panose="020B0604020202020204" pitchFamily="34" charset="0"/>
              </a:rPr>
              <a:t>A negative double usually shows 4 cards in the unbid suit(s), although it may also be made with a </a:t>
            </a:r>
            <a:r>
              <a:rPr lang="en-US" b="1" i="0" u="sng" dirty="0">
                <a:solidFill>
                  <a:srgbClr val="222222"/>
                </a:solidFill>
                <a:effectLst/>
                <a:latin typeface="Arial" panose="020B0604020202020204" pitchFamily="34" charset="0"/>
              </a:rPr>
              <a:t>5-card or longer suit </a:t>
            </a:r>
            <a:r>
              <a:rPr lang="en-US" b="0" i="0" dirty="0">
                <a:solidFill>
                  <a:srgbClr val="222222"/>
                </a:solidFill>
                <a:effectLst/>
                <a:latin typeface="Arial" panose="020B0604020202020204" pitchFamily="34" charset="0"/>
              </a:rPr>
              <a:t>in a hand too weak to bid it directly. </a:t>
            </a:r>
          </a:p>
          <a:p>
            <a:endParaRPr lang="en-US" dirty="0">
              <a:solidFill>
                <a:srgbClr val="222222"/>
              </a:solidFill>
              <a:latin typeface="Arial" panose="020B0604020202020204" pitchFamily="34" charset="0"/>
            </a:endParaRPr>
          </a:p>
          <a:p>
            <a:r>
              <a:rPr lang="en-US" b="0" i="0" dirty="0">
                <a:solidFill>
                  <a:srgbClr val="222222"/>
                </a:solidFill>
                <a:effectLst/>
                <a:latin typeface="Arial" panose="020B0604020202020204" pitchFamily="34" charset="0"/>
              </a:rPr>
              <a:t>Note also that a negative double usually denies support if partner has bid a Major</a:t>
            </a:r>
            <a:endParaRPr lang="en-ZA" dirty="0"/>
          </a:p>
          <a:p>
            <a:endParaRPr lang="en-ZA" dirty="0"/>
          </a:p>
          <a:p>
            <a:endParaRPr lang="en-ZA" dirty="0"/>
          </a:p>
        </p:txBody>
      </p:sp>
      <p:sp>
        <p:nvSpPr>
          <p:cNvPr id="10" name="Rectangle 7">
            <a:extLst>
              <a:ext uri="{FF2B5EF4-FFF2-40B4-BE49-F238E27FC236}">
                <a16:creationId xmlns:a16="http://schemas.microsoft.com/office/drawing/2014/main" id="{52672730-CF76-412D-8138-D8A8521A70BE}"/>
              </a:ext>
            </a:extLst>
          </p:cNvPr>
          <p:cNvSpPr>
            <a:spLocks noChangeArrowheads="1"/>
          </p:cNvSpPr>
          <p:nvPr/>
        </p:nvSpPr>
        <p:spPr bwMode="auto">
          <a:xfrm>
            <a:off x="457200" y="5371595"/>
            <a:ext cx="8549553"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b="0" i="0" u="none" strike="noStrike" cap="none" normalizeH="0" baseline="0" dirty="0">
                <a:ln>
                  <a:noFill/>
                </a:ln>
                <a:solidFill>
                  <a:srgbClr val="212529"/>
                </a:solidFill>
                <a:effectLst/>
                <a:cs typeface="Arial" panose="020B0604020202020204" pitchFamily="34" charset="0"/>
              </a:rPr>
              <a:t>Negative doubles apply over jump overcalls </a:t>
            </a:r>
            <a:r>
              <a:rPr kumimoji="0" lang="en-US" altLang="en-US" b="1" i="0" u="none" strike="noStrike" cap="none" normalizeH="0" baseline="0" dirty="0">
                <a:ln>
                  <a:noFill/>
                </a:ln>
                <a:solidFill>
                  <a:srgbClr val="212529"/>
                </a:solidFill>
                <a:effectLst/>
                <a:cs typeface="Arial" panose="020B0604020202020204" pitchFamily="34" charset="0"/>
              </a:rPr>
              <a:t>up to 3 </a:t>
            </a:r>
            <a:r>
              <a:rPr lang="en-ZA" sz="1800" dirty="0">
                <a:ea typeface="Times New Roman"/>
                <a:cs typeface="Arial" panose="020B0604020202020204" pitchFamily="34" charset="0"/>
              </a:rPr>
              <a:t>♠ </a:t>
            </a:r>
            <a:r>
              <a:rPr kumimoji="0" lang="en-US" altLang="en-US" b="0" i="0" u="none" strike="noStrike" cap="none" normalizeH="0" baseline="0" dirty="0">
                <a:ln>
                  <a:noFill/>
                </a:ln>
                <a:solidFill>
                  <a:srgbClr val="212529"/>
                </a:solidFill>
                <a:effectLst/>
                <a:cs typeface="Arial" panose="020B0604020202020204" pitchFamily="34" charset="0"/>
              </a:rPr>
              <a:t>(some partnerships also play them against higher overcalls</a:t>
            </a:r>
            <a:r>
              <a:rPr kumimoji="0" lang="en-US" altLang="en-US" sz="1200" b="0" i="0" u="none" strike="noStrike" cap="none" normalizeH="0" baseline="0" dirty="0">
                <a:ln>
                  <a:noFill/>
                </a:ln>
                <a:solidFill>
                  <a:srgbClr val="212529"/>
                </a:solidFill>
                <a:effectLst/>
                <a:latin typeface="-apple-system"/>
              </a:rPr>
              <a:t>). </a:t>
            </a:r>
            <a:r>
              <a:rPr kumimoji="0" lang="en-US" altLang="en-US" sz="800" b="0" i="0" u="none" strike="noStrike" cap="none" normalizeH="0" baseline="0" dirty="0">
                <a:ln>
                  <a:noFill/>
                </a:ln>
                <a:solidFill>
                  <a:schemeClr val="tx1"/>
                </a:solidFill>
                <a:effectLst/>
              </a:rPr>
              <a:t> </a:t>
            </a:r>
          </a:p>
          <a:p>
            <a:endParaRPr lang="en-US" altLang="en-US" sz="800" dirty="0">
              <a:latin typeface="Arial" panose="020B0604020202020204" pitchFamily="34" charset="0"/>
            </a:endParaRPr>
          </a:p>
          <a:p>
            <a:r>
              <a:rPr kumimoji="0" lang="en-US" altLang="en-US" sz="1800" b="0" i="0" u="none" strike="noStrike" cap="none" normalizeH="0" baseline="0" dirty="0">
                <a:ln>
                  <a:noFill/>
                </a:ln>
                <a:solidFill>
                  <a:schemeClr val="tx1"/>
                </a:solidFill>
                <a:effectLst/>
                <a:latin typeface="Arial" panose="020B0604020202020204" pitchFamily="34" charset="0"/>
              </a:rPr>
              <a:t>Negative double at 1 level shows both Majors playing SAYC /BBO at 2 level promises 1 Major</a:t>
            </a:r>
          </a:p>
        </p:txBody>
      </p:sp>
      <p:pic>
        <p:nvPicPr>
          <p:cNvPr id="6" name="Picture 5">
            <a:extLst>
              <a:ext uri="{FF2B5EF4-FFF2-40B4-BE49-F238E27FC236}">
                <a16:creationId xmlns:a16="http://schemas.microsoft.com/office/drawing/2014/main" id="{724B272F-632E-4586-B28D-70C8010C66D7}"/>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pic>
        <p:nvPicPr>
          <p:cNvPr id="3080" name="Picture 8">
            <a:extLst>
              <a:ext uri="{FF2B5EF4-FFF2-40B4-BE49-F238E27FC236}">
                <a16:creationId xmlns:a16="http://schemas.microsoft.com/office/drawing/2014/main" id="{FFE47A3A-068C-44B2-BB05-94EE9FC3E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63" y="-92075"/>
            <a:ext cx="12382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06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8229600" cy="1143000"/>
          </a:xfrm>
        </p:spPr>
        <p:txBody>
          <a:bodyPr>
            <a:normAutofit fontScale="90000"/>
          </a:bodyPr>
          <a:lstStyle/>
          <a:p>
            <a:br>
              <a:rPr lang="en-ZA" dirty="0"/>
            </a:br>
            <a:r>
              <a:rPr lang="en-ZA" sz="4000" dirty="0"/>
              <a:t>Negative Doubles </a:t>
            </a:r>
            <a:r>
              <a:rPr lang="en-US" sz="4000" b="0" i="0" dirty="0">
                <a:solidFill>
                  <a:srgbClr val="4D5156"/>
                </a:solidFill>
                <a:effectLst/>
                <a:latin typeface="arial" panose="020B0604020202020204" pitchFamily="34" charset="0"/>
              </a:rPr>
              <a:t>(aka "Sputnik")</a:t>
            </a:r>
            <a:br>
              <a:rPr lang="en-US" sz="4000" b="0" i="0" dirty="0">
                <a:solidFill>
                  <a:srgbClr val="4D5156"/>
                </a:solidFill>
                <a:effectLst/>
                <a:latin typeface="arial" panose="020B0604020202020204" pitchFamily="34" charset="0"/>
              </a:rPr>
            </a:br>
            <a:r>
              <a:rPr lang="en-US" sz="4000" b="0" i="0" dirty="0">
                <a:solidFill>
                  <a:srgbClr val="4D5156"/>
                </a:solidFill>
                <a:effectLst/>
                <a:latin typeface="arial" panose="020B0604020202020204" pitchFamily="34" charset="0"/>
              </a:rPr>
              <a:t>What do we bid over </a:t>
            </a:r>
            <a:r>
              <a:rPr lang="en-ZA" sz="4000" dirty="0"/>
              <a:t>1</a:t>
            </a:r>
            <a:r>
              <a:rPr lang="en-ZA" sz="4000" dirty="0">
                <a:latin typeface="Times New Roman"/>
                <a:ea typeface="Times New Roman"/>
                <a:cs typeface="Times New Roman"/>
              </a:rPr>
              <a:t>♣  1</a:t>
            </a:r>
            <a:r>
              <a:rPr lang="en-ZA" sz="4000" dirty="0">
                <a:solidFill>
                  <a:srgbClr val="FF0000"/>
                </a:solidFill>
                <a:latin typeface="inherit"/>
                <a:ea typeface="Times New Roman"/>
                <a:cs typeface="Times New Roman"/>
              </a:rPr>
              <a:t>♦ </a:t>
            </a:r>
            <a:r>
              <a:rPr lang="en-ZA" sz="4000" dirty="0">
                <a:latin typeface="inherit"/>
                <a:ea typeface="Times New Roman"/>
                <a:cs typeface="Times New Roman"/>
              </a:rPr>
              <a:t>?</a:t>
            </a:r>
            <a:br>
              <a:rPr lang="en-ZA" sz="4000" dirty="0">
                <a:latin typeface="Times New Roman"/>
                <a:ea typeface="Times New Roman"/>
                <a:cs typeface="Times New Roman"/>
              </a:rPr>
            </a:br>
            <a:br>
              <a:rPr lang="en-ZA" sz="4000" dirty="0">
                <a:latin typeface="Times New Roman"/>
                <a:ea typeface="Times New Roman"/>
                <a:cs typeface="Times New Roman"/>
              </a:rPr>
            </a:br>
            <a:br>
              <a:rPr lang="en-ZA" sz="4000" dirty="0"/>
            </a:br>
            <a:endParaRPr lang="en-ZA" sz="4000" dirty="0"/>
          </a:p>
        </p:txBody>
      </p:sp>
      <p:graphicFrame>
        <p:nvGraphicFramePr>
          <p:cNvPr id="3" name="Table 2"/>
          <p:cNvGraphicFramePr>
            <a:graphicFrameLocks noGrp="1"/>
          </p:cNvGraphicFramePr>
          <p:nvPr>
            <p:extLst>
              <p:ext uri="{D42A27DB-BD31-4B8C-83A1-F6EECF244321}">
                <p14:modId xmlns:p14="http://schemas.microsoft.com/office/powerpoint/2010/main" val="2660494676"/>
              </p:ext>
            </p:extLst>
          </p:nvPr>
        </p:nvGraphicFramePr>
        <p:xfrm>
          <a:off x="179512" y="1955800"/>
          <a:ext cx="9144000" cy="5207847"/>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1691680">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1907704">
                  <a:extLst>
                    <a:ext uri="{9D8B030D-6E8A-4147-A177-3AD203B41FA5}">
                      <a16:colId xmlns:a16="http://schemas.microsoft.com/office/drawing/2014/main" val="20003"/>
                    </a:ext>
                  </a:extLst>
                </a:gridCol>
              </a:tblGrid>
              <a:tr h="0">
                <a:tc>
                  <a:txBody>
                    <a:bodyPr/>
                    <a:lstStyle/>
                    <a:p>
                      <a:r>
                        <a:rPr lang="en-ZA" sz="3200" dirty="0"/>
                        <a:t>Player</a:t>
                      </a:r>
                    </a:p>
                  </a:txBody>
                  <a:tcPr/>
                </a:tc>
                <a:tc>
                  <a:txBody>
                    <a:bodyPr/>
                    <a:lstStyle/>
                    <a:p>
                      <a:pPr algn="ctr"/>
                      <a:r>
                        <a:rPr lang="en-ZA" sz="3200" dirty="0"/>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200" dirty="0">
                          <a:solidFill>
                            <a:schemeClr val="bg1"/>
                          </a:solidFill>
                          <a:latin typeface="Times New Roman"/>
                          <a:ea typeface="Times New Roman"/>
                          <a:cs typeface="Times New Roman"/>
                        </a:rPr>
                        <a:t>1</a:t>
                      </a:r>
                      <a:r>
                        <a:rPr lang="en-ZA" sz="3200" dirty="0">
                          <a:solidFill>
                            <a:srgbClr val="FF0000"/>
                          </a:solidFill>
                          <a:latin typeface="Times New Roman"/>
                          <a:ea typeface="Times New Roman"/>
                          <a:cs typeface="Times New Roman"/>
                        </a:rPr>
                        <a:t> ♥</a:t>
                      </a:r>
                      <a:endParaRPr lang="en-ZA" sz="3200" dirty="0">
                        <a:latin typeface="Times New Roman"/>
                        <a:ea typeface="Times New Roman"/>
                        <a:cs typeface="Times New Roman"/>
                      </a:endParaRPr>
                    </a:p>
                    <a:p>
                      <a:pPr algn="ctr"/>
                      <a:endParaRPr lang="en-ZA"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4000" dirty="0"/>
                        <a:t>1</a:t>
                      </a:r>
                      <a:r>
                        <a:rPr lang="en-ZA" sz="4000" dirty="0">
                          <a:solidFill>
                            <a:schemeClr val="tx1"/>
                          </a:solidFill>
                          <a:latin typeface="Times New Roman"/>
                          <a:ea typeface="Times New Roman"/>
                          <a:cs typeface="Times New Roman"/>
                        </a:rPr>
                        <a:t>♠</a:t>
                      </a:r>
                      <a:endParaRPr lang="en-ZA" sz="4000" dirty="0"/>
                    </a:p>
                  </a:txBody>
                  <a:tcPr/>
                </a:tc>
                <a:extLst>
                  <a:ext uri="{0D108BD9-81ED-4DB2-BD59-A6C34878D82A}">
                    <a16:rowId xmlns:a16="http://schemas.microsoft.com/office/drawing/2014/main" val="10000"/>
                  </a:ext>
                </a:extLst>
              </a:tr>
              <a:tr h="910167">
                <a:tc>
                  <a:txBody>
                    <a:bodyPr/>
                    <a:lstStyle/>
                    <a:p>
                      <a:r>
                        <a:rPr lang="en-ZA" sz="4000" dirty="0"/>
                        <a:t>Neville and </a:t>
                      </a:r>
                    </a:p>
                    <a:p>
                      <a:r>
                        <a:rPr lang="en-ZA" sz="4000" dirty="0"/>
                        <a:t>Tim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4000" dirty="0"/>
                        <a:t>4</a:t>
                      </a:r>
                      <a:r>
                        <a:rPr lang="en-ZA" sz="4000" dirty="0">
                          <a:latin typeface="Times New Roman"/>
                          <a:ea typeface="Times New Roman"/>
                          <a:cs typeface="Times New Roman"/>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ZA" sz="4000" dirty="0">
                          <a:latin typeface="Times New Roman"/>
                          <a:ea typeface="Times New Roman"/>
                          <a:cs typeface="Times New Roman"/>
                        </a:rPr>
                        <a:t>no 4 </a:t>
                      </a:r>
                      <a:r>
                        <a:rPr lang="en-ZA" sz="4000" dirty="0">
                          <a:solidFill>
                            <a:srgbClr val="FF0000"/>
                          </a:solidFill>
                          <a:latin typeface="Times New Roman"/>
                          <a:ea typeface="Times New Roman"/>
                          <a:cs typeface="Times New Roman"/>
                        </a:rPr>
                        <a:t>♥</a:t>
                      </a:r>
                      <a:endParaRPr lang="en-ZA" sz="4000" dirty="0">
                        <a:latin typeface="Times New Roman"/>
                        <a:ea typeface="Times New Roman"/>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4000" dirty="0"/>
                        <a:t>4+</a:t>
                      </a:r>
                      <a:r>
                        <a:rPr lang="en-ZA" sz="4000" dirty="0">
                          <a:solidFill>
                            <a:srgbClr val="FF0000"/>
                          </a:solidFill>
                          <a:latin typeface="Times New Roman"/>
                          <a:ea typeface="Times New Roman"/>
                          <a:cs typeface="Times New Roman"/>
                        </a:rPr>
                        <a:t>♥ </a:t>
                      </a:r>
                      <a:r>
                        <a:rPr lang="en-ZA" sz="4000" dirty="0">
                          <a:solidFill>
                            <a:schemeClr val="tx1"/>
                          </a:solidFill>
                          <a:latin typeface="Times New Roman"/>
                          <a:ea typeface="Times New Roman"/>
                          <a:cs typeface="Times New Roman"/>
                        </a:rPr>
                        <a:t>may have </a:t>
                      </a:r>
                      <a:r>
                        <a:rPr lang="en-ZA" sz="4000" dirty="0"/>
                        <a:t>4</a:t>
                      </a:r>
                      <a:r>
                        <a:rPr lang="en-ZA" sz="4000" dirty="0">
                          <a:latin typeface="Times New Roman"/>
                          <a:ea typeface="Times New Roman"/>
                          <a:cs typeface="Times New Roman"/>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4000" dirty="0"/>
                        <a:t>5+</a:t>
                      </a:r>
                      <a:r>
                        <a:rPr lang="en-ZA" sz="4000" dirty="0">
                          <a:latin typeface="Times New Roman"/>
                          <a:ea typeface="Times New Roman"/>
                          <a:cs typeface="Times New Roman"/>
                        </a:rPr>
                        <a:t>♠</a:t>
                      </a:r>
                    </a:p>
                    <a:p>
                      <a:pPr algn="ctr"/>
                      <a:endParaRPr lang="en-ZA" sz="4000" dirty="0"/>
                    </a:p>
                  </a:txBody>
                  <a:tcPr/>
                </a:tc>
                <a:extLst>
                  <a:ext uri="{0D108BD9-81ED-4DB2-BD59-A6C34878D82A}">
                    <a16:rowId xmlns:a16="http://schemas.microsoft.com/office/drawing/2014/main" val="10001"/>
                  </a:ext>
                </a:extLst>
              </a:tr>
              <a:tr h="910167">
                <a:tc>
                  <a:txBody>
                    <a:bodyPr/>
                    <a:lstStyle/>
                    <a:p>
                      <a:r>
                        <a:rPr lang="en-ZA" sz="4000" dirty="0"/>
                        <a:t>SAYC and Robots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4000" dirty="0"/>
                        <a:t>4</a:t>
                      </a:r>
                      <a:r>
                        <a:rPr lang="en-ZA" sz="4000" dirty="0">
                          <a:solidFill>
                            <a:srgbClr val="FF0000"/>
                          </a:solidFill>
                          <a:latin typeface="Times New Roman"/>
                          <a:ea typeface="Times New Roman"/>
                          <a:cs typeface="Times New Roman"/>
                        </a:rPr>
                        <a:t>♥ </a:t>
                      </a:r>
                      <a:r>
                        <a:rPr lang="en-ZA" sz="4000" dirty="0">
                          <a:solidFill>
                            <a:schemeClr val="tx1"/>
                          </a:solidFill>
                          <a:latin typeface="Times New Roman"/>
                          <a:ea typeface="Times New Roman"/>
                          <a:cs typeface="Times New Roman"/>
                        </a:rPr>
                        <a:t>+ </a:t>
                      </a:r>
                      <a:r>
                        <a:rPr lang="en-ZA" sz="4000" dirty="0"/>
                        <a:t>4</a:t>
                      </a:r>
                      <a:r>
                        <a:rPr lang="en-ZA" sz="4000" dirty="0">
                          <a:latin typeface="Times New Roman"/>
                          <a:ea typeface="Times New Roman"/>
                          <a:cs typeface="Times New Roman"/>
                        </a:rPr>
                        <a:t>♠</a:t>
                      </a:r>
                    </a:p>
                    <a:p>
                      <a:pPr algn="ctr"/>
                      <a:endParaRPr lang="en-ZA" sz="4000" dirty="0"/>
                    </a:p>
                  </a:txBody>
                  <a:tcPr/>
                </a:tc>
                <a:tc>
                  <a:txBody>
                    <a:bodyPr/>
                    <a:lstStyle/>
                    <a:p>
                      <a:pPr algn="ctr"/>
                      <a:r>
                        <a:rPr lang="en-ZA" sz="4000" dirty="0"/>
                        <a:t>4+</a:t>
                      </a:r>
                      <a:r>
                        <a:rPr lang="en-ZA" sz="4000" dirty="0">
                          <a:solidFill>
                            <a:srgbClr val="FF0000"/>
                          </a:solidFill>
                          <a:latin typeface="Times New Roman"/>
                          <a:ea typeface="Times New Roman"/>
                          <a:cs typeface="Times New Roman"/>
                        </a:rPr>
                        <a:t>♥ </a:t>
                      </a:r>
                    </a:p>
                    <a:p>
                      <a:pPr algn="ctr"/>
                      <a:r>
                        <a:rPr lang="en-ZA" sz="4000" dirty="0">
                          <a:latin typeface="Times New Roman"/>
                          <a:ea typeface="Times New Roman"/>
                          <a:cs typeface="Times New Roman"/>
                        </a:rPr>
                        <a:t>Possible 4 ♠ only if 5+</a:t>
                      </a:r>
                      <a:r>
                        <a:rPr lang="en-ZA" sz="4000" dirty="0">
                          <a:solidFill>
                            <a:srgbClr val="FF0000"/>
                          </a:solidFill>
                          <a:latin typeface="Times New Roman"/>
                          <a:ea typeface="Times New Roman"/>
                          <a:cs typeface="Times New Roman"/>
                        </a:rPr>
                        <a:t>♥</a:t>
                      </a:r>
                      <a:endParaRPr lang="en-ZA"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4000" dirty="0"/>
                        <a:t>4+</a:t>
                      </a:r>
                      <a:r>
                        <a:rPr lang="en-ZA" sz="4000" dirty="0">
                          <a:latin typeface="Times New Roman"/>
                          <a:ea typeface="Times New Roman"/>
                          <a:cs typeface="Times New Roman"/>
                        </a:rPr>
                        <a:t>♠</a:t>
                      </a:r>
                    </a:p>
                    <a:p>
                      <a:pPr algn="ctr"/>
                      <a:endParaRPr lang="en-ZA" sz="4000" dirty="0"/>
                    </a:p>
                  </a:txBody>
                  <a:tcPr/>
                </a:tc>
                <a:extLst>
                  <a:ext uri="{0D108BD9-81ED-4DB2-BD59-A6C34878D82A}">
                    <a16:rowId xmlns:a16="http://schemas.microsoft.com/office/drawing/2014/main" val="10002"/>
                  </a:ext>
                </a:extLst>
              </a:tr>
              <a:tr h="910167">
                <a:tc>
                  <a:txBody>
                    <a:bodyPr/>
                    <a:lstStyle/>
                    <a:p>
                      <a:endParaRPr lang="en-ZA" sz="4000" dirty="0"/>
                    </a:p>
                  </a:txBody>
                  <a:tcPr/>
                </a:tc>
                <a:tc>
                  <a:txBody>
                    <a:bodyPr/>
                    <a:lstStyle/>
                    <a:p>
                      <a:pPr algn="ctr"/>
                      <a:endParaRPr lang="en-ZA" sz="4000" dirty="0"/>
                    </a:p>
                  </a:txBody>
                  <a:tcPr/>
                </a:tc>
                <a:tc>
                  <a:txBody>
                    <a:bodyPr/>
                    <a:lstStyle/>
                    <a:p>
                      <a:pPr algn="ctr"/>
                      <a:endParaRPr lang="en-ZA" sz="4000" dirty="0"/>
                    </a:p>
                  </a:txBody>
                  <a:tcPr/>
                </a:tc>
                <a:tc>
                  <a:txBody>
                    <a:bodyPr/>
                    <a:lstStyle/>
                    <a:p>
                      <a:pPr algn="ctr"/>
                      <a:endParaRPr lang="en-ZA" sz="40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4558-BD7F-4414-9C04-6E970428C03C}"/>
              </a:ext>
            </a:extLst>
          </p:cNvPr>
          <p:cNvSpPr>
            <a:spLocks noGrp="1"/>
          </p:cNvSpPr>
          <p:nvPr>
            <p:ph type="title"/>
          </p:nvPr>
        </p:nvSpPr>
        <p:spPr>
          <a:xfrm>
            <a:off x="457200" y="-218441"/>
            <a:ext cx="8229600" cy="1143000"/>
          </a:xfrm>
        </p:spPr>
        <p:txBody>
          <a:bodyPr>
            <a:normAutofit/>
          </a:bodyPr>
          <a:lstStyle/>
          <a:p>
            <a:r>
              <a:rPr lang="en-US" dirty="0"/>
              <a:t>Negative doubles</a:t>
            </a:r>
            <a:endParaRPr lang="en-ZA" dirty="0"/>
          </a:p>
        </p:txBody>
      </p:sp>
      <p:graphicFrame>
        <p:nvGraphicFramePr>
          <p:cNvPr id="3" name="Table 2">
            <a:extLst>
              <a:ext uri="{FF2B5EF4-FFF2-40B4-BE49-F238E27FC236}">
                <a16:creationId xmlns:a16="http://schemas.microsoft.com/office/drawing/2014/main" id="{5666D876-F32D-44BC-BA74-2062D4372B8E}"/>
              </a:ext>
            </a:extLst>
          </p:cNvPr>
          <p:cNvGraphicFramePr>
            <a:graphicFrameLocks noGrp="1"/>
          </p:cNvGraphicFramePr>
          <p:nvPr>
            <p:extLst>
              <p:ext uri="{D42A27DB-BD31-4B8C-83A1-F6EECF244321}">
                <p14:modId xmlns:p14="http://schemas.microsoft.com/office/powerpoint/2010/main" val="3013082898"/>
              </p:ext>
            </p:extLst>
          </p:nvPr>
        </p:nvGraphicFramePr>
        <p:xfrm>
          <a:off x="874931" y="3141560"/>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313774">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AQJT43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J8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 name="Table 3">
            <a:extLst>
              <a:ext uri="{FF2B5EF4-FFF2-40B4-BE49-F238E27FC236}">
                <a16:creationId xmlns:a16="http://schemas.microsoft.com/office/drawing/2014/main" id="{98548FA5-E1B3-47B5-BE41-E6CB0F6D530D}"/>
              </a:ext>
            </a:extLst>
          </p:cNvPr>
          <p:cNvGraphicFramePr>
            <a:graphicFrameLocks noGrp="1"/>
          </p:cNvGraphicFramePr>
          <p:nvPr>
            <p:extLst>
              <p:ext uri="{D42A27DB-BD31-4B8C-83A1-F6EECF244321}">
                <p14:modId xmlns:p14="http://schemas.microsoft.com/office/powerpoint/2010/main" val="2405321208"/>
              </p:ext>
            </p:extLst>
          </p:nvPr>
        </p:nvGraphicFramePr>
        <p:xfrm>
          <a:off x="1206422" y="796940"/>
          <a:ext cx="6334148" cy="1737360"/>
        </p:xfrm>
        <a:graphic>
          <a:graphicData uri="http://schemas.openxmlformats.org/drawingml/2006/table">
            <a:tbl>
              <a:tblPr firstRow="1" bandRow="1">
                <a:tableStyleId>{5C22544A-7EE6-4342-B048-85BDC9FD1C3A}</a:tableStyleId>
              </a:tblPr>
              <a:tblGrid>
                <a:gridCol w="1583537">
                  <a:extLst>
                    <a:ext uri="{9D8B030D-6E8A-4147-A177-3AD203B41FA5}">
                      <a16:colId xmlns:a16="http://schemas.microsoft.com/office/drawing/2014/main" val="2064104927"/>
                    </a:ext>
                  </a:extLst>
                </a:gridCol>
                <a:gridCol w="1583537">
                  <a:extLst>
                    <a:ext uri="{9D8B030D-6E8A-4147-A177-3AD203B41FA5}">
                      <a16:colId xmlns:a16="http://schemas.microsoft.com/office/drawing/2014/main" val="2499108481"/>
                    </a:ext>
                  </a:extLst>
                </a:gridCol>
                <a:gridCol w="1583537">
                  <a:extLst>
                    <a:ext uri="{9D8B030D-6E8A-4147-A177-3AD203B41FA5}">
                      <a16:colId xmlns:a16="http://schemas.microsoft.com/office/drawing/2014/main" val="1287154179"/>
                    </a:ext>
                  </a:extLst>
                </a:gridCol>
                <a:gridCol w="1583537">
                  <a:extLst>
                    <a:ext uri="{9D8B030D-6E8A-4147-A177-3AD203B41FA5}">
                      <a16:colId xmlns:a16="http://schemas.microsoft.com/office/drawing/2014/main" val="2955280200"/>
                    </a:ext>
                  </a:extLst>
                </a:gridCol>
              </a:tblGrid>
              <a:tr h="537978">
                <a:tc>
                  <a:txBody>
                    <a:bodyPr/>
                    <a:lstStyle/>
                    <a:p>
                      <a:pPr algn="ctr"/>
                      <a:r>
                        <a:rPr lang="en-ZA" sz="3200" dirty="0">
                          <a:latin typeface="+mn-lt"/>
                        </a:rPr>
                        <a:t>North</a:t>
                      </a:r>
                    </a:p>
                  </a:txBody>
                  <a:tcPr/>
                </a:tc>
                <a:tc>
                  <a:txBody>
                    <a:bodyPr/>
                    <a:lstStyle/>
                    <a:p>
                      <a:pPr algn="ctr"/>
                      <a:r>
                        <a:rPr lang="en-ZA" sz="3200" dirty="0">
                          <a:latin typeface="+mn-lt"/>
                        </a:rPr>
                        <a:t>East</a:t>
                      </a:r>
                    </a:p>
                  </a:txBody>
                  <a:tcPr/>
                </a:tc>
                <a:tc>
                  <a:txBody>
                    <a:bodyPr/>
                    <a:lstStyle/>
                    <a:p>
                      <a:pPr algn="ctr"/>
                      <a:r>
                        <a:rPr lang="en-ZA" sz="3200" dirty="0">
                          <a:latin typeface="+mn-lt"/>
                        </a:rPr>
                        <a:t>South</a:t>
                      </a:r>
                    </a:p>
                  </a:txBody>
                  <a:tcPr/>
                </a:tc>
                <a:tc>
                  <a:txBody>
                    <a:bodyPr/>
                    <a:lstStyle/>
                    <a:p>
                      <a:pPr algn="ctr"/>
                      <a:r>
                        <a:rPr lang="en-ZA" sz="3200" dirty="0">
                          <a:latin typeface="+mn-lt"/>
                        </a:rPr>
                        <a:t>West</a:t>
                      </a:r>
                    </a:p>
                  </a:txBody>
                  <a:tcPr/>
                </a:tc>
                <a:extLst>
                  <a:ext uri="{0D108BD9-81ED-4DB2-BD59-A6C34878D82A}">
                    <a16:rowId xmlns:a16="http://schemas.microsoft.com/office/drawing/2014/main" val="4232914491"/>
                  </a:ext>
                </a:extLst>
              </a:tr>
              <a:tr h="373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1</a:t>
                      </a:r>
                      <a:r>
                        <a:rPr lang="en-ZA" sz="3200" dirty="0">
                          <a:solidFill>
                            <a:srgbClr val="FF0000"/>
                          </a:solidFill>
                          <a:latin typeface="inherit"/>
                          <a:ea typeface="Times New Roman"/>
                          <a:cs typeface="Times New Roman"/>
                        </a:rPr>
                        <a:t>♦</a:t>
                      </a:r>
                      <a:endParaRPr lang="en-ZA" sz="3200" dirty="0">
                        <a:latin typeface="Times New Roman"/>
                        <a:ea typeface="Times New Roman"/>
                        <a:cs typeface="Times New Roman"/>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1</a:t>
                      </a:r>
                      <a:r>
                        <a:rPr lang="en-ZA" sz="3200" dirty="0">
                          <a:latin typeface="Times New Roman"/>
                          <a:ea typeface="Times New Roman"/>
                          <a:cs typeface="Times New Roman"/>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mn-lt"/>
                        </a:rPr>
                        <a:t>?</a:t>
                      </a:r>
                      <a:endParaRPr lang="en-ZA" sz="32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3200" dirty="0">
                        <a:latin typeface="+mn-lt"/>
                      </a:endParaRPr>
                    </a:p>
                  </a:txBody>
                  <a:tcPr/>
                </a:tc>
                <a:extLst>
                  <a:ext uri="{0D108BD9-81ED-4DB2-BD59-A6C34878D82A}">
                    <a16:rowId xmlns:a16="http://schemas.microsoft.com/office/drawing/2014/main" val="2169774386"/>
                  </a:ext>
                </a:extLst>
              </a:tr>
              <a:tr h="355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3200" dirty="0">
                        <a:latin typeface="Times New Roman"/>
                        <a:ea typeface="Times New Roman"/>
                        <a:cs typeface="Times New Roman"/>
                      </a:endParaRPr>
                    </a:p>
                  </a:txBody>
                  <a:tcPr/>
                </a:tc>
                <a:tc>
                  <a:txBody>
                    <a:bodyPr/>
                    <a:lstStyle/>
                    <a:p>
                      <a:pPr algn="ctr"/>
                      <a:endParaRPr lang="en-ZA" sz="32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3200" dirty="0">
                        <a:latin typeface="+mn-lt"/>
                        <a:ea typeface="Times New Roman"/>
                        <a:cs typeface="Times New Roman"/>
                      </a:endParaRPr>
                    </a:p>
                  </a:txBody>
                  <a:tcPr/>
                </a:tc>
                <a:tc>
                  <a:txBody>
                    <a:bodyPr/>
                    <a:lstStyle/>
                    <a:p>
                      <a:pPr algn="ctr"/>
                      <a:endParaRPr lang="en-ZA" sz="3200" dirty="0">
                        <a:latin typeface="+mn-lt"/>
                      </a:endParaRPr>
                    </a:p>
                  </a:txBody>
                  <a:tcPr/>
                </a:tc>
                <a:extLst>
                  <a:ext uri="{0D108BD9-81ED-4DB2-BD59-A6C34878D82A}">
                    <a16:rowId xmlns:a16="http://schemas.microsoft.com/office/drawing/2014/main" val="4153069660"/>
                  </a:ext>
                </a:extLst>
              </a:tr>
            </a:tbl>
          </a:graphicData>
        </a:graphic>
      </p:graphicFrame>
      <p:sp>
        <p:nvSpPr>
          <p:cNvPr id="5" name="TextBox 4">
            <a:extLst>
              <a:ext uri="{FF2B5EF4-FFF2-40B4-BE49-F238E27FC236}">
                <a16:creationId xmlns:a16="http://schemas.microsoft.com/office/drawing/2014/main" id="{21F8CE37-D53C-4BD0-929A-BFBED8035C54}"/>
              </a:ext>
            </a:extLst>
          </p:cNvPr>
          <p:cNvSpPr txBox="1"/>
          <p:nvPr/>
        </p:nvSpPr>
        <p:spPr>
          <a:xfrm>
            <a:off x="874931" y="2738532"/>
            <a:ext cx="2880320" cy="369332"/>
          </a:xfrm>
          <a:prstGeom prst="rect">
            <a:avLst/>
          </a:prstGeom>
          <a:noFill/>
        </p:spPr>
        <p:txBody>
          <a:bodyPr wrap="square" rtlCol="0">
            <a:spAutoFit/>
          </a:bodyPr>
          <a:lstStyle/>
          <a:p>
            <a:r>
              <a:rPr lang="en-US" dirty="0"/>
              <a:t>What do we BID ?</a:t>
            </a:r>
            <a:endParaRPr lang="en-ZA" dirty="0"/>
          </a:p>
        </p:txBody>
      </p:sp>
      <p:graphicFrame>
        <p:nvGraphicFramePr>
          <p:cNvPr id="6" name="Table 5">
            <a:extLst>
              <a:ext uri="{FF2B5EF4-FFF2-40B4-BE49-F238E27FC236}">
                <a16:creationId xmlns:a16="http://schemas.microsoft.com/office/drawing/2014/main" id="{265F7F4C-C4F8-4250-9C67-D227F39AE51B}"/>
              </a:ext>
            </a:extLst>
          </p:cNvPr>
          <p:cNvGraphicFramePr>
            <a:graphicFrameLocks noGrp="1"/>
          </p:cNvGraphicFramePr>
          <p:nvPr>
            <p:extLst>
              <p:ext uri="{D42A27DB-BD31-4B8C-83A1-F6EECF244321}">
                <p14:modId xmlns:p14="http://schemas.microsoft.com/office/powerpoint/2010/main" val="55889353"/>
              </p:ext>
            </p:extLst>
          </p:nvPr>
        </p:nvGraphicFramePr>
        <p:xfrm>
          <a:off x="1226007" y="763578"/>
          <a:ext cx="6334148" cy="1737360"/>
        </p:xfrm>
        <a:graphic>
          <a:graphicData uri="http://schemas.openxmlformats.org/drawingml/2006/table">
            <a:tbl>
              <a:tblPr firstRow="1" bandRow="1">
                <a:tableStyleId>{5C22544A-7EE6-4342-B048-85BDC9FD1C3A}</a:tableStyleId>
              </a:tblPr>
              <a:tblGrid>
                <a:gridCol w="1583537">
                  <a:extLst>
                    <a:ext uri="{9D8B030D-6E8A-4147-A177-3AD203B41FA5}">
                      <a16:colId xmlns:a16="http://schemas.microsoft.com/office/drawing/2014/main" val="3599681979"/>
                    </a:ext>
                  </a:extLst>
                </a:gridCol>
                <a:gridCol w="1583537">
                  <a:extLst>
                    <a:ext uri="{9D8B030D-6E8A-4147-A177-3AD203B41FA5}">
                      <a16:colId xmlns:a16="http://schemas.microsoft.com/office/drawing/2014/main" val="4143636522"/>
                    </a:ext>
                  </a:extLst>
                </a:gridCol>
                <a:gridCol w="1583537">
                  <a:extLst>
                    <a:ext uri="{9D8B030D-6E8A-4147-A177-3AD203B41FA5}">
                      <a16:colId xmlns:a16="http://schemas.microsoft.com/office/drawing/2014/main" val="4224043783"/>
                    </a:ext>
                  </a:extLst>
                </a:gridCol>
                <a:gridCol w="1583537">
                  <a:extLst>
                    <a:ext uri="{9D8B030D-6E8A-4147-A177-3AD203B41FA5}">
                      <a16:colId xmlns:a16="http://schemas.microsoft.com/office/drawing/2014/main" val="2797486904"/>
                    </a:ext>
                  </a:extLst>
                </a:gridCol>
              </a:tblGrid>
              <a:tr h="502873">
                <a:tc>
                  <a:txBody>
                    <a:bodyPr/>
                    <a:lstStyle/>
                    <a:p>
                      <a:pPr algn="ctr"/>
                      <a:r>
                        <a:rPr lang="en-ZA" sz="3200" dirty="0">
                          <a:latin typeface="+mn-lt"/>
                        </a:rPr>
                        <a:t>Partner</a:t>
                      </a:r>
                    </a:p>
                  </a:txBody>
                  <a:tcPr/>
                </a:tc>
                <a:tc>
                  <a:txBody>
                    <a:bodyPr/>
                    <a:lstStyle/>
                    <a:p>
                      <a:pPr algn="ctr"/>
                      <a:r>
                        <a:rPr lang="en-ZA" sz="3200" dirty="0">
                          <a:latin typeface="+mn-lt"/>
                        </a:rPr>
                        <a:t>RHO</a:t>
                      </a:r>
                    </a:p>
                  </a:txBody>
                  <a:tcPr/>
                </a:tc>
                <a:tc>
                  <a:txBody>
                    <a:bodyPr/>
                    <a:lstStyle/>
                    <a:p>
                      <a:pPr algn="ctr"/>
                      <a:r>
                        <a:rPr lang="en-ZA" sz="3200" dirty="0">
                          <a:latin typeface="+mn-lt"/>
                        </a:rPr>
                        <a:t>US</a:t>
                      </a:r>
                    </a:p>
                  </a:txBody>
                  <a:tcPr/>
                </a:tc>
                <a:tc>
                  <a:txBody>
                    <a:bodyPr/>
                    <a:lstStyle/>
                    <a:p>
                      <a:pPr algn="ctr"/>
                      <a:r>
                        <a:rPr lang="en-ZA" sz="3200" dirty="0">
                          <a:latin typeface="+mn-lt"/>
                        </a:rPr>
                        <a:t>LHO</a:t>
                      </a:r>
                    </a:p>
                  </a:txBody>
                  <a:tcPr/>
                </a:tc>
                <a:extLst>
                  <a:ext uri="{0D108BD9-81ED-4DB2-BD59-A6C34878D82A}">
                    <a16:rowId xmlns:a16="http://schemas.microsoft.com/office/drawing/2014/main" val="3049998225"/>
                  </a:ext>
                </a:extLst>
              </a:tr>
              <a:tr h="373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1</a:t>
                      </a:r>
                      <a:r>
                        <a:rPr lang="en-ZA" sz="3200" dirty="0">
                          <a:solidFill>
                            <a:srgbClr val="FF0000"/>
                          </a:solidFill>
                          <a:latin typeface="inherit"/>
                          <a:ea typeface="Times New Roman"/>
                          <a:cs typeface="Times New Roman"/>
                        </a:rPr>
                        <a:t>♦</a:t>
                      </a:r>
                      <a:endParaRPr lang="en-ZA" sz="3200" dirty="0">
                        <a:latin typeface="Times New Roman"/>
                        <a:ea typeface="Times New Roman"/>
                        <a:cs typeface="Times New Roman"/>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1</a:t>
                      </a:r>
                      <a:r>
                        <a:rPr lang="en-ZA" sz="3200" dirty="0">
                          <a:latin typeface="Times New Roman"/>
                          <a:ea typeface="Times New Roman"/>
                          <a:cs typeface="Times New Roman"/>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Pass</a:t>
                      </a:r>
                    </a:p>
                  </a:txBody>
                  <a:tcPr/>
                </a:tc>
                <a:extLst>
                  <a:ext uri="{0D108BD9-81ED-4DB2-BD59-A6C34878D82A}">
                    <a16:rowId xmlns:a16="http://schemas.microsoft.com/office/drawing/2014/main" val="467825929"/>
                  </a:ext>
                </a:extLst>
              </a:tr>
              <a:tr h="355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2</a:t>
                      </a:r>
                      <a:r>
                        <a:rPr lang="en-ZA" sz="3200" dirty="0">
                          <a:latin typeface="Times New Roman"/>
                          <a:ea typeface="Times New Roman"/>
                          <a:cs typeface="Times New Roman"/>
                        </a:rPr>
                        <a:t>♣</a:t>
                      </a:r>
                    </a:p>
                  </a:txBody>
                  <a:tcPr/>
                </a:tc>
                <a:tc>
                  <a:txBody>
                    <a:bodyPr/>
                    <a:lstStyle/>
                    <a:p>
                      <a:pPr algn="ctr"/>
                      <a:r>
                        <a:rPr lang="en-ZA" sz="3200" dirty="0">
                          <a:latin typeface="+mn-lt"/>
                        </a:rPr>
                        <a:t>Pass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2</a:t>
                      </a:r>
                      <a:r>
                        <a:rPr lang="en-ZA" sz="3200" dirty="0">
                          <a:solidFill>
                            <a:srgbClr val="FF0000"/>
                          </a:solidFill>
                          <a:latin typeface="+mn-lt"/>
                          <a:ea typeface="Times New Roman"/>
                          <a:cs typeface="Times New Roman"/>
                        </a:rPr>
                        <a:t>♥</a:t>
                      </a:r>
                      <a:endParaRPr lang="en-ZA" sz="3200" dirty="0">
                        <a:latin typeface="+mn-lt"/>
                        <a:ea typeface="Times New Roman"/>
                        <a:cs typeface="Times New Roman"/>
                      </a:endParaRPr>
                    </a:p>
                  </a:txBody>
                  <a:tcPr/>
                </a:tc>
                <a:tc>
                  <a:txBody>
                    <a:bodyPr/>
                    <a:lstStyle/>
                    <a:p>
                      <a:pPr algn="ctr"/>
                      <a:endParaRPr lang="en-ZA" sz="3200" dirty="0">
                        <a:latin typeface="+mn-lt"/>
                      </a:endParaRPr>
                    </a:p>
                  </a:txBody>
                  <a:tcPr/>
                </a:tc>
                <a:extLst>
                  <a:ext uri="{0D108BD9-81ED-4DB2-BD59-A6C34878D82A}">
                    <a16:rowId xmlns:a16="http://schemas.microsoft.com/office/drawing/2014/main" val="778054658"/>
                  </a:ext>
                </a:extLst>
              </a:tr>
            </a:tbl>
          </a:graphicData>
        </a:graphic>
      </p:graphicFrame>
      <p:graphicFrame>
        <p:nvGraphicFramePr>
          <p:cNvPr id="7" name="Table 6">
            <a:extLst>
              <a:ext uri="{FF2B5EF4-FFF2-40B4-BE49-F238E27FC236}">
                <a16:creationId xmlns:a16="http://schemas.microsoft.com/office/drawing/2014/main" id="{3E854074-1598-4BF1-B778-3B323D635480}"/>
              </a:ext>
            </a:extLst>
          </p:cNvPr>
          <p:cNvGraphicFramePr>
            <a:graphicFrameLocks noGrp="1"/>
          </p:cNvGraphicFramePr>
          <p:nvPr>
            <p:extLst>
              <p:ext uri="{D42A27DB-BD31-4B8C-83A1-F6EECF244321}">
                <p14:modId xmlns:p14="http://schemas.microsoft.com/office/powerpoint/2010/main" val="2456538608"/>
              </p:ext>
            </p:extLst>
          </p:nvPr>
        </p:nvGraphicFramePr>
        <p:xfrm>
          <a:off x="4572000" y="3126840"/>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Q86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a:latin typeface="Times New Roman"/>
                          <a:ea typeface="Times New Roman"/>
                          <a:cs typeface="Times New Roman"/>
                        </a:rPr>
                        <a:t>6</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a:latin typeface="Times New Roman"/>
                          <a:ea typeface="Times New Roman"/>
                          <a:cs typeface="Times New Roman"/>
                        </a:rPr>
                        <a:t>KQ76</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EA881382-45FA-4A50-AA3D-30ABB88EE435}"/>
              </a:ext>
            </a:extLst>
          </p:cNvPr>
          <p:cNvSpPr txBox="1"/>
          <p:nvPr/>
        </p:nvSpPr>
        <p:spPr>
          <a:xfrm>
            <a:off x="4572000" y="2766717"/>
            <a:ext cx="2880320" cy="369332"/>
          </a:xfrm>
          <a:prstGeom prst="rect">
            <a:avLst/>
          </a:prstGeom>
          <a:noFill/>
        </p:spPr>
        <p:txBody>
          <a:bodyPr wrap="square" rtlCol="0">
            <a:spAutoFit/>
          </a:bodyPr>
          <a:lstStyle/>
          <a:p>
            <a:r>
              <a:rPr lang="en-US" dirty="0"/>
              <a:t>Partner’s hand</a:t>
            </a:r>
            <a:endParaRPr lang="en-ZA" dirty="0"/>
          </a:p>
        </p:txBody>
      </p:sp>
      <p:sp>
        <p:nvSpPr>
          <p:cNvPr id="10" name="Rectangle 3">
            <a:extLst>
              <a:ext uri="{FF2B5EF4-FFF2-40B4-BE49-F238E27FC236}">
                <a16:creationId xmlns:a16="http://schemas.microsoft.com/office/drawing/2014/main" id="{6C6C40D6-5761-49C2-95D1-9F3F4CA2387D}"/>
              </a:ext>
            </a:extLst>
          </p:cNvPr>
          <p:cNvSpPr>
            <a:spLocks noChangeArrowheads="1"/>
          </p:cNvSpPr>
          <p:nvPr/>
        </p:nvSpPr>
        <p:spPr bwMode="auto">
          <a:xfrm>
            <a:off x="892826" y="6061060"/>
            <a:ext cx="1371400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222222"/>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Shows 4 spades with 7+ points or 5+ spades with 7-9 points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t>with 5+ spades and 10+ points, responder can bid 2S instead</a:t>
            </a: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BEDA27C8-F43C-4695-9A87-1ED6C29D7806}"/>
              </a:ext>
            </a:extLst>
          </p:cNvPr>
          <p:cNvGraphicFramePr>
            <a:graphicFrameLocks noGrp="1"/>
          </p:cNvGraphicFramePr>
          <p:nvPr>
            <p:extLst>
              <p:ext uri="{D42A27DB-BD31-4B8C-83A1-F6EECF244321}">
                <p14:modId xmlns:p14="http://schemas.microsoft.com/office/powerpoint/2010/main" val="1122379838"/>
              </p:ext>
            </p:extLst>
          </p:nvPr>
        </p:nvGraphicFramePr>
        <p:xfrm>
          <a:off x="1118172" y="4938738"/>
          <a:ext cx="6334148" cy="1158240"/>
        </p:xfrm>
        <a:graphic>
          <a:graphicData uri="http://schemas.openxmlformats.org/drawingml/2006/table">
            <a:tbl>
              <a:tblPr firstRow="1" bandRow="1">
                <a:tableStyleId>{5C22544A-7EE6-4342-B048-85BDC9FD1C3A}</a:tableStyleId>
              </a:tblPr>
              <a:tblGrid>
                <a:gridCol w="1583537">
                  <a:extLst>
                    <a:ext uri="{9D8B030D-6E8A-4147-A177-3AD203B41FA5}">
                      <a16:colId xmlns:a16="http://schemas.microsoft.com/office/drawing/2014/main" val="452466563"/>
                    </a:ext>
                  </a:extLst>
                </a:gridCol>
                <a:gridCol w="1583537">
                  <a:extLst>
                    <a:ext uri="{9D8B030D-6E8A-4147-A177-3AD203B41FA5}">
                      <a16:colId xmlns:a16="http://schemas.microsoft.com/office/drawing/2014/main" val="3896121182"/>
                    </a:ext>
                  </a:extLst>
                </a:gridCol>
                <a:gridCol w="1583537">
                  <a:extLst>
                    <a:ext uri="{9D8B030D-6E8A-4147-A177-3AD203B41FA5}">
                      <a16:colId xmlns:a16="http://schemas.microsoft.com/office/drawing/2014/main" val="1028531628"/>
                    </a:ext>
                  </a:extLst>
                </a:gridCol>
                <a:gridCol w="1583537">
                  <a:extLst>
                    <a:ext uri="{9D8B030D-6E8A-4147-A177-3AD203B41FA5}">
                      <a16:colId xmlns:a16="http://schemas.microsoft.com/office/drawing/2014/main" val="174606851"/>
                    </a:ext>
                  </a:extLst>
                </a:gridCol>
              </a:tblGrid>
              <a:tr h="0">
                <a:tc>
                  <a:txBody>
                    <a:bodyPr/>
                    <a:lstStyle/>
                    <a:p>
                      <a:pPr algn="ctr"/>
                      <a:r>
                        <a:rPr lang="en-ZA" sz="3200" dirty="0">
                          <a:latin typeface="+mn-lt"/>
                        </a:rPr>
                        <a:t>Partner</a:t>
                      </a:r>
                    </a:p>
                  </a:txBody>
                  <a:tcPr/>
                </a:tc>
                <a:tc>
                  <a:txBody>
                    <a:bodyPr/>
                    <a:lstStyle/>
                    <a:p>
                      <a:pPr algn="ctr"/>
                      <a:r>
                        <a:rPr lang="en-ZA" sz="3200" dirty="0">
                          <a:latin typeface="+mn-lt"/>
                        </a:rPr>
                        <a:t>RHO</a:t>
                      </a:r>
                    </a:p>
                  </a:txBody>
                  <a:tcPr/>
                </a:tc>
                <a:tc>
                  <a:txBody>
                    <a:bodyPr/>
                    <a:lstStyle/>
                    <a:p>
                      <a:pPr algn="ctr"/>
                      <a:r>
                        <a:rPr lang="en-ZA" sz="3200" dirty="0">
                          <a:latin typeface="+mn-lt"/>
                        </a:rPr>
                        <a:t>US</a:t>
                      </a:r>
                    </a:p>
                  </a:txBody>
                  <a:tcPr/>
                </a:tc>
                <a:tc>
                  <a:txBody>
                    <a:bodyPr/>
                    <a:lstStyle/>
                    <a:p>
                      <a:pPr algn="ctr"/>
                      <a:r>
                        <a:rPr lang="en-ZA" sz="3200" dirty="0">
                          <a:latin typeface="+mn-lt"/>
                        </a:rPr>
                        <a:t>LHO</a:t>
                      </a:r>
                    </a:p>
                  </a:txBody>
                  <a:tcPr/>
                </a:tc>
                <a:extLst>
                  <a:ext uri="{0D108BD9-81ED-4DB2-BD59-A6C34878D82A}">
                    <a16:rowId xmlns:a16="http://schemas.microsoft.com/office/drawing/2014/main" val="3507312160"/>
                  </a:ext>
                </a:extLst>
              </a:tr>
              <a:tr h="373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1</a:t>
                      </a:r>
                      <a:r>
                        <a:rPr lang="en-ZA" sz="3200" dirty="0">
                          <a:solidFill>
                            <a:srgbClr val="FF0000"/>
                          </a:solidFill>
                          <a:latin typeface="+mn-lt"/>
                          <a:ea typeface="Times New Roman"/>
                          <a:cs typeface="Times New Roman"/>
                        </a:rPr>
                        <a:t>♥</a:t>
                      </a:r>
                      <a:endParaRPr lang="en-ZA" sz="3200" dirty="0">
                        <a:latin typeface="Times New Roman"/>
                        <a:ea typeface="Times New Roman"/>
                        <a:cs typeface="Times New Roman"/>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ea typeface="Times New Roman"/>
                          <a:cs typeface="Times New Roman"/>
                        </a:rPr>
                        <a:t>2</a:t>
                      </a:r>
                      <a:r>
                        <a:rPr lang="en-ZA" sz="3200" dirty="0">
                          <a:solidFill>
                            <a:srgbClr val="FF0000"/>
                          </a:solidFill>
                          <a:latin typeface="inherit"/>
                          <a:ea typeface="Times New Roman"/>
                          <a:cs typeface="Times New Roman"/>
                        </a:rPr>
                        <a:t>♦</a:t>
                      </a:r>
                      <a:endParaRPr lang="en-ZA" sz="3200" dirty="0">
                        <a:latin typeface="Times New Roman"/>
                        <a:ea typeface="Times New Roman"/>
                        <a:cs typeface="Times New Roman"/>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Pass</a:t>
                      </a:r>
                    </a:p>
                  </a:txBody>
                  <a:tcPr/>
                </a:tc>
                <a:extLst>
                  <a:ext uri="{0D108BD9-81ED-4DB2-BD59-A6C34878D82A}">
                    <a16:rowId xmlns:a16="http://schemas.microsoft.com/office/drawing/2014/main" val="17397135"/>
                  </a:ext>
                </a:extLst>
              </a:tr>
            </a:tbl>
          </a:graphicData>
        </a:graphic>
      </p:graphicFrame>
    </p:spTree>
    <p:extLst>
      <p:ext uri="{BB962C8B-B14F-4D97-AF65-F5344CB8AC3E}">
        <p14:creationId xmlns:p14="http://schemas.microsoft.com/office/powerpoint/2010/main" val="324925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8439-FF48-44AA-AAA5-7DF96FBAA446}"/>
              </a:ext>
            </a:extLst>
          </p:cNvPr>
          <p:cNvSpPr>
            <a:spLocks noGrp="1"/>
          </p:cNvSpPr>
          <p:nvPr>
            <p:ph type="title"/>
          </p:nvPr>
        </p:nvSpPr>
        <p:spPr/>
        <p:txBody>
          <a:bodyPr>
            <a:normAutofit fontScale="90000"/>
          </a:bodyPr>
          <a:lstStyle/>
          <a:p>
            <a:r>
              <a:rPr lang="en-US" dirty="0"/>
              <a:t>Negative doubles</a:t>
            </a:r>
            <a:br>
              <a:rPr lang="en-US" dirty="0"/>
            </a:br>
            <a:r>
              <a:rPr lang="en-US" dirty="0"/>
              <a:t>Response by opener</a:t>
            </a:r>
            <a:endParaRPr lang="en-ZA" dirty="0"/>
          </a:p>
        </p:txBody>
      </p:sp>
      <p:sp>
        <p:nvSpPr>
          <p:cNvPr id="4" name="TextBox 3">
            <a:extLst>
              <a:ext uri="{FF2B5EF4-FFF2-40B4-BE49-F238E27FC236}">
                <a16:creationId xmlns:a16="http://schemas.microsoft.com/office/drawing/2014/main" id="{409C0645-2259-48CB-B7AD-3DD8EDF2817E}"/>
              </a:ext>
            </a:extLst>
          </p:cNvPr>
          <p:cNvSpPr txBox="1"/>
          <p:nvPr/>
        </p:nvSpPr>
        <p:spPr>
          <a:xfrm>
            <a:off x="430188" y="1628800"/>
            <a:ext cx="8030244" cy="2862322"/>
          </a:xfrm>
          <a:prstGeom prst="rect">
            <a:avLst/>
          </a:prstGeom>
          <a:noFill/>
        </p:spPr>
        <p:txBody>
          <a:bodyPr wrap="square">
            <a:spAutoFit/>
          </a:bodyPr>
          <a:lstStyle/>
          <a:p>
            <a:pPr algn="l"/>
            <a:r>
              <a:rPr lang="en-US" b="0" i="0" dirty="0">
                <a:solidFill>
                  <a:srgbClr val="222222"/>
                </a:solidFill>
                <a:effectLst/>
                <a:latin typeface="Arial" panose="020B0604020202020204" pitchFamily="34" charset="0"/>
              </a:rPr>
              <a:t>With 4+ cards in partner's shown suit, opener can bid it at the cheapest level with a minimum hand. </a:t>
            </a:r>
          </a:p>
          <a:p>
            <a:pPr algn="l"/>
            <a:r>
              <a:rPr lang="en-US" b="0" i="0" dirty="0">
                <a:solidFill>
                  <a:srgbClr val="222222"/>
                </a:solidFill>
                <a:effectLst/>
                <a:latin typeface="Arial" panose="020B0604020202020204" pitchFamily="34" charset="0"/>
              </a:rPr>
              <a:t>Lacking 4 cards, opener can do one of the following:</a:t>
            </a:r>
          </a:p>
          <a:p>
            <a:pPr algn="l"/>
            <a:endParaRPr lang="en-US" b="0" i="0" dirty="0">
              <a:solidFill>
                <a:srgbClr val="222222"/>
              </a:solidFill>
              <a:effectLst/>
              <a:latin typeface="Arial" panose="020B0604020202020204" pitchFamily="34" charset="0"/>
            </a:endParaRPr>
          </a:p>
          <a:p>
            <a:pPr marL="285750" indent="-285750" algn="l">
              <a:buBlip>
                <a:blip r:embed="rId2"/>
              </a:buBlip>
            </a:pPr>
            <a:r>
              <a:rPr lang="en-US" b="0" i="0" dirty="0">
                <a:solidFill>
                  <a:srgbClr val="222222"/>
                </a:solidFill>
                <a:effectLst/>
                <a:latin typeface="Arial" panose="020B0604020202020204" pitchFamily="34" charset="0"/>
              </a:rPr>
              <a:t>Rebid a 5-card (preferably at least 6-card) suit.</a:t>
            </a:r>
          </a:p>
          <a:p>
            <a:pPr marL="285750" indent="-285750" algn="l">
              <a:buBlip>
                <a:blip r:embed="rId2"/>
              </a:buBlip>
            </a:pPr>
            <a:r>
              <a:rPr lang="en-US" b="0" i="0" dirty="0">
                <a:solidFill>
                  <a:srgbClr val="222222"/>
                </a:solidFill>
                <a:effectLst/>
                <a:latin typeface="Arial" panose="020B0604020202020204" pitchFamily="34" charset="0"/>
              </a:rPr>
              <a:t>Bid notrumps with a stopper in the enemy suit.</a:t>
            </a:r>
          </a:p>
          <a:p>
            <a:pPr marL="285750" indent="-285750" algn="l">
              <a:buBlip>
                <a:blip r:embed="rId2"/>
              </a:buBlip>
            </a:pPr>
            <a:r>
              <a:rPr lang="en-US" b="0" i="0" dirty="0">
                <a:solidFill>
                  <a:srgbClr val="222222"/>
                </a:solidFill>
                <a:effectLst/>
                <a:latin typeface="Arial" panose="020B0604020202020204" pitchFamily="34" charset="0"/>
              </a:rPr>
              <a:t>Bid a new suit naturally (a reverse still shows a strong hand).</a:t>
            </a:r>
          </a:p>
          <a:p>
            <a:pPr marL="285750" indent="-285750" algn="l">
              <a:buBlip>
                <a:blip r:embed="rId2"/>
              </a:buBlip>
            </a:pPr>
            <a:r>
              <a:rPr lang="en-US" b="0" i="0" dirty="0">
                <a:solidFill>
                  <a:srgbClr val="222222"/>
                </a:solidFill>
                <a:effectLst/>
                <a:latin typeface="Arial" panose="020B0604020202020204" pitchFamily="34" charset="0"/>
              </a:rPr>
              <a:t>Cue-bid the enemy suit with a strong balanced hand that lacks a stopper in that suit.</a:t>
            </a:r>
          </a:p>
          <a:p>
            <a:pPr marL="285750" indent="-285750" algn="l">
              <a:buBlip>
                <a:blip r:embed="rId2"/>
              </a:buBlip>
            </a:pPr>
            <a:r>
              <a:rPr lang="en-US" b="0" i="0" dirty="0">
                <a:solidFill>
                  <a:srgbClr val="222222"/>
                </a:solidFill>
                <a:effectLst/>
                <a:latin typeface="Arial" panose="020B0604020202020204" pitchFamily="34" charset="0"/>
              </a:rPr>
              <a:t>Bid partner’s known suit with only 3 cards (last resort).# But note following</a:t>
            </a:r>
          </a:p>
        </p:txBody>
      </p:sp>
      <p:graphicFrame>
        <p:nvGraphicFramePr>
          <p:cNvPr id="8" name="Table 7">
            <a:extLst>
              <a:ext uri="{FF2B5EF4-FFF2-40B4-BE49-F238E27FC236}">
                <a16:creationId xmlns:a16="http://schemas.microsoft.com/office/drawing/2014/main" id="{70B67BD5-9C37-4548-A162-3DBDFA0D3909}"/>
              </a:ext>
            </a:extLst>
          </p:cNvPr>
          <p:cNvGraphicFramePr>
            <a:graphicFrameLocks noGrp="1"/>
          </p:cNvGraphicFramePr>
          <p:nvPr>
            <p:extLst>
              <p:ext uri="{D42A27DB-BD31-4B8C-83A1-F6EECF244321}">
                <p14:modId xmlns:p14="http://schemas.microsoft.com/office/powerpoint/2010/main" val="2287064301"/>
              </p:ext>
            </p:extLst>
          </p:nvPr>
        </p:nvGraphicFramePr>
        <p:xfrm>
          <a:off x="457200" y="4540962"/>
          <a:ext cx="6334148" cy="1645920"/>
        </p:xfrm>
        <a:graphic>
          <a:graphicData uri="http://schemas.openxmlformats.org/drawingml/2006/table">
            <a:tbl>
              <a:tblPr firstRow="1" bandRow="1">
                <a:tableStyleId>{5C22544A-7EE6-4342-B048-85BDC9FD1C3A}</a:tableStyleId>
              </a:tblPr>
              <a:tblGrid>
                <a:gridCol w="1583537">
                  <a:extLst>
                    <a:ext uri="{9D8B030D-6E8A-4147-A177-3AD203B41FA5}">
                      <a16:colId xmlns:a16="http://schemas.microsoft.com/office/drawing/2014/main" val="3142242374"/>
                    </a:ext>
                  </a:extLst>
                </a:gridCol>
                <a:gridCol w="1583537">
                  <a:extLst>
                    <a:ext uri="{9D8B030D-6E8A-4147-A177-3AD203B41FA5}">
                      <a16:colId xmlns:a16="http://schemas.microsoft.com/office/drawing/2014/main" val="48674316"/>
                    </a:ext>
                  </a:extLst>
                </a:gridCol>
                <a:gridCol w="1583537">
                  <a:extLst>
                    <a:ext uri="{9D8B030D-6E8A-4147-A177-3AD203B41FA5}">
                      <a16:colId xmlns:a16="http://schemas.microsoft.com/office/drawing/2014/main" val="3027696601"/>
                    </a:ext>
                  </a:extLst>
                </a:gridCol>
                <a:gridCol w="1583537">
                  <a:extLst>
                    <a:ext uri="{9D8B030D-6E8A-4147-A177-3AD203B41FA5}">
                      <a16:colId xmlns:a16="http://schemas.microsoft.com/office/drawing/2014/main" val="2259790147"/>
                    </a:ext>
                  </a:extLst>
                </a:gridCol>
              </a:tblGrid>
              <a:tr h="0">
                <a:tc>
                  <a:txBody>
                    <a:bodyPr/>
                    <a:lstStyle/>
                    <a:p>
                      <a:pPr algn="ctr"/>
                      <a:r>
                        <a:rPr lang="en-ZA" sz="3200" dirty="0">
                          <a:latin typeface="+mn-lt"/>
                        </a:rPr>
                        <a:t>Partner</a:t>
                      </a:r>
                    </a:p>
                  </a:txBody>
                  <a:tcPr/>
                </a:tc>
                <a:tc>
                  <a:txBody>
                    <a:bodyPr/>
                    <a:lstStyle/>
                    <a:p>
                      <a:pPr algn="ctr"/>
                      <a:r>
                        <a:rPr lang="en-ZA" sz="3200" dirty="0">
                          <a:latin typeface="+mn-lt"/>
                        </a:rPr>
                        <a:t>RHO</a:t>
                      </a:r>
                    </a:p>
                  </a:txBody>
                  <a:tcPr/>
                </a:tc>
                <a:tc>
                  <a:txBody>
                    <a:bodyPr/>
                    <a:lstStyle/>
                    <a:p>
                      <a:pPr algn="ctr"/>
                      <a:r>
                        <a:rPr lang="en-ZA" sz="3200" dirty="0">
                          <a:latin typeface="+mn-lt"/>
                        </a:rPr>
                        <a:t>US</a:t>
                      </a:r>
                    </a:p>
                  </a:txBody>
                  <a:tcPr/>
                </a:tc>
                <a:tc>
                  <a:txBody>
                    <a:bodyPr/>
                    <a:lstStyle/>
                    <a:p>
                      <a:pPr algn="ctr"/>
                      <a:r>
                        <a:rPr lang="en-ZA" sz="3200" dirty="0">
                          <a:latin typeface="+mn-lt"/>
                        </a:rPr>
                        <a:t>LHO</a:t>
                      </a:r>
                    </a:p>
                  </a:txBody>
                  <a:tcPr/>
                </a:tc>
                <a:extLst>
                  <a:ext uri="{0D108BD9-81ED-4DB2-BD59-A6C34878D82A}">
                    <a16:rowId xmlns:a16="http://schemas.microsoft.com/office/drawing/2014/main" val="206757379"/>
                  </a:ext>
                </a:extLst>
              </a:tr>
              <a:tr h="373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1</a:t>
                      </a:r>
                      <a:r>
                        <a:rPr lang="en-ZA" sz="3200" dirty="0">
                          <a:latin typeface="Times New Roman"/>
                          <a:ea typeface="Times New Roman"/>
                          <a:cs typeface="Times New Roman"/>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Times New Roman"/>
                          <a:ea typeface="Times New Roman"/>
                          <a:cs typeface="Times New Roman"/>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solidFill>
                            <a:schemeClr val="tx1"/>
                          </a:solidFill>
                          <a:latin typeface="+mn-lt"/>
                          <a:ea typeface="Times New Roman"/>
                          <a:cs typeface="Times New Roman"/>
                        </a:rPr>
                        <a:t>1</a:t>
                      </a:r>
                      <a:r>
                        <a:rPr lang="en-ZA" sz="3200" dirty="0">
                          <a:solidFill>
                            <a:srgbClr val="FF0000"/>
                          </a:solidFill>
                          <a:latin typeface="+mn-lt"/>
                          <a:ea typeface="Times New Roman"/>
                          <a:cs typeface="Times New Roman"/>
                        </a:rPr>
                        <a:t>♥</a:t>
                      </a:r>
                      <a:endParaRPr lang="en-ZA" sz="3200" dirty="0">
                        <a:latin typeface="Times New Roman"/>
                        <a:ea typeface="Times New Roman"/>
                        <a:cs typeface="Times New Roman"/>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Pass</a:t>
                      </a:r>
                    </a:p>
                  </a:txBody>
                  <a:tcPr/>
                </a:tc>
                <a:extLst>
                  <a:ext uri="{0D108BD9-81ED-4DB2-BD59-A6C34878D82A}">
                    <a16:rowId xmlns:a16="http://schemas.microsoft.com/office/drawing/2014/main" val="3851986007"/>
                  </a:ext>
                </a:extLst>
              </a:tr>
            </a:tbl>
          </a:graphicData>
        </a:graphic>
      </p:graphicFrame>
      <p:sp>
        <p:nvSpPr>
          <p:cNvPr id="9" name="TextBox 8">
            <a:extLst>
              <a:ext uri="{FF2B5EF4-FFF2-40B4-BE49-F238E27FC236}">
                <a16:creationId xmlns:a16="http://schemas.microsoft.com/office/drawing/2014/main" id="{C70C75F8-A2FD-43C7-BF58-0EBC0C7D0B89}"/>
              </a:ext>
            </a:extLst>
          </p:cNvPr>
          <p:cNvSpPr txBox="1"/>
          <p:nvPr/>
        </p:nvSpPr>
        <p:spPr>
          <a:xfrm>
            <a:off x="606388" y="6391790"/>
            <a:ext cx="7931224" cy="646331"/>
          </a:xfrm>
          <a:prstGeom prst="rect">
            <a:avLst/>
          </a:prstGeom>
          <a:noFill/>
        </p:spPr>
        <p:txBody>
          <a:bodyPr wrap="square" rtlCol="0">
            <a:spAutoFit/>
          </a:bodyPr>
          <a:lstStyle/>
          <a:p>
            <a:r>
              <a:rPr lang="en-US" dirty="0"/>
              <a:t># Many partnerships NOW </a:t>
            </a:r>
            <a:r>
              <a:rPr lang="en-US" dirty="0" err="1"/>
              <a:t>PlAY</a:t>
            </a:r>
            <a:r>
              <a:rPr lang="en-US" dirty="0"/>
              <a:t> this as 3 </a:t>
            </a:r>
            <a:r>
              <a:rPr lang="en-ZA" sz="1800" dirty="0">
                <a:latin typeface="Times New Roman"/>
                <a:ea typeface="Times New Roman"/>
                <a:cs typeface="Times New Roman"/>
              </a:rPr>
              <a:t>♠ with no other suitable  bid</a:t>
            </a:r>
          </a:p>
          <a:p>
            <a:endParaRPr lang="en-ZA" dirty="0"/>
          </a:p>
        </p:txBody>
      </p:sp>
    </p:spTree>
    <p:extLst>
      <p:ext uri="{BB962C8B-B14F-4D97-AF65-F5344CB8AC3E}">
        <p14:creationId xmlns:p14="http://schemas.microsoft.com/office/powerpoint/2010/main" val="2768051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58439-FF48-44AA-AAA5-7DF96FBAA446}"/>
              </a:ext>
            </a:extLst>
          </p:cNvPr>
          <p:cNvSpPr>
            <a:spLocks noGrp="1"/>
          </p:cNvSpPr>
          <p:nvPr>
            <p:ph type="title"/>
          </p:nvPr>
        </p:nvSpPr>
        <p:spPr/>
        <p:txBody>
          <a:bodyPr>
            <a:normAutofit fontScale="90000"/>
          </a:bodyPr>
          <a:lstStyle/>
          <a:p>
            <a:r>
              <a:rPr lang="en-US" dirty="0"/>
              <a:t>Negative doubles</a:t>
            </a:r>
            <a:br>
              <a:rPr lang="en-US" dirty="0"/>
            </a:br>
            <a:r>
              <a:rPr lang="en-US" dirty="0"/>
              <a:t>Response by opener</a:t>
            </a:r>
            <a:endParaRPr lang="en-ZA" dirty="0"/>
          </a:p>
        </p:txBody>
      </p:sp>
      <p:sp>
        <p:nvSpPr>
          <p:cNvPr id="4" name="TextBox 3">
            <a:extLst>
              <a:ext uri="{FF2B5EF4-FFF2-40B4-BE49-F238E27FC236}">
                <a16:creationId xmlns:a16="http://schemas.microsoft.com/office/drawing/2014/main" id="{409C0645-2259-48CB-B7AD-3DD8EDF2817E}"/>
              </a:ext>
            </a:extLst>
          </p:cNvPr>
          <p:cNvSpPr txBox="1"/>
          <p:nvPr/>
        </p:nvSpPr>
        <p:spPr>
          <a:xfrm>
            <a:off x="430188" y="1628800"/>
            <a:ext cx="7920880" cy="3970318"/>
          </a:xfrm>
          <a:prstGeom prst="rect">
            <a:avLst/>
          </a:prstGeom>
          <a:noFill/>
        </p:spPr>
        <p:txBody>
          <a:bodyPr wrap="square">
            <a:spAutoFit/>
          </a:bodyPr>
          <a:lstStyle/>
          <a:p>
            <a:pPr algn="l"/>
            <a:r>
              <a:rPr lang="en-US" b="0" i="0" dirty="0">
                <a:solidFill>
                  <a:srgbClr val="000000"/>
                </a:solidFill>
                <a:effectLst/>
                <a:latin typeface="Open Sans" panose="020B0606030504020204" pitchFamily="34" charset="0"/>
              </a:rPr>
              <a:t>In case you think the opponents are always friendly enough to overcall at the one level, think again. </a:t>
            </a:r>
          </a:p>
          <a:p>
            <a:pPr algn="l"/>
            <a:r>
              <a:rPr lang="en-US" b="0" i="0" dirty="0">
                <a:solidFill>
                  <a:srgbClr val="000000"/>
                </a:solidFill>
                <a:effectLst/>
                <a:latin typeface="Open Sans" panose="020B0606030504020204" pitchFamily="34" charset="0"/>
              </a:rPr>
              <a:t>Opponents are forever making weak jump or 2 suited </a:t>
            </a:r>
            <a:r>
              <a:rPr lang="en-US" dirty="0">
                <a:solidFill>
                  <a:srgbClr val="000000"/>
                </a:solidFill>
                <a:latin typeface="Open Sans" panose="020B0606030504020204" pitchFamily="34" charset="0"/>
              </a:rPr>
              <a:t>(</a:t>
            </a:r>
            <a:r>
              <a:rPr lang="en-US" dirty="0" err="1">
                <a:solidFill>
                  <a:srgbClr val="000000"/>
                </a:solidFill>
                <a:latin typeface="Open Sans" panose="020B0606030504020204" pitchFamily="34" charset="0"/>
              </a:rPr>
              <a:t>Ghestem</a:t>
            </a:r>
            <a:r>
              <a:rPr lang="en-US" dirty="0">
                <a:solidFill>
                  <a:srgbClr val="000000"/>
                </a:solidFill>
                <a:latin typeface="Open Sans" panose="020B0606030504020204" pitchFamily="34" charset="0"/>
              </a:rPr>
              <a:t>/Michaels) </a:t>
            </a:r>
            <a:r>
              <a:rPr lang="en-US" b="0" i="0" dirty="0">
                <a:solidFill>
                  <a:srgbClr val="000000"/>
                </a:solidFill>
                <a:effectLst/>
                <a:latin typeface="Open Sans" panose="020B0606030504020204" pitchFamily="34" charset="0"/>
              </a:rPr>
              <a:t>overcalls to make life difficult </a:t>
            </a:r>
          </a:p>
          <a:p>
            <a:pPr algn="l"/>
            <a:r>
              <a:rPr lang="en-US" b="0" i="0" dirty="0">
                <a:solidFill>
                  <a:srgbClr val="000000"/>
                </a:solidFill>
                <a:effectLst/>
                <a:latin typeface="Open Sans" panose="020B0606030504020204" pitchFamily="34" charset="0"/>
              </a:rPr>
              <a:t>Your defense is usually a negative double but what does a negative double mean at the three level? </a:t>
            </a:r>
          </a:p>
          <a:p>
            <a:pPr algn="l"/>
            <a:endParaRPr lang="en-US" dirty="0">
              <a:solidFill>
                <a:srgbClr val="000000"/>
              </a:solidFill>
              <a:latin typeface="Open Sans" panose="020B0606030504020204" pitchFamily="34" charset="0"/>
            </a:endParaRPr>
          </a:p>
          <a:p>
            <a:pPr algn="l"/>
            <a:r>
              <a:rPr lang="en-US" b="0" i="0" dirty="0">
                <a:solidFill>
                  <a:srgbClr val="000000"/>
                </a:solidFill>
                <a:effectLst/>
                <a:latin typeface="Open Sans" panose="020B0606030504020204" pitchFamily="34" charset="0"/>
              </a:rPr>
              <a:t>A double promises a good hand 10+ points , without a long suit to bid.</a:t>
            </a:r>
          </a:p>
          <a:p>
            <a:pPr algn="l"/>
            <a:endParaRPr lang="en-US" dirty="0">
              <a:solidFill>
                <a:srgbClr val="000000"/>
              </a:solidFill>
              <a:latin typeface="Open Sans" panose="020B0606030504020204" pitchFamily="34" charset="0"/>
            </a:endParaRPr>
          </a:p>
          <a:p>
            <a:pPr algn="l"/>
            <a:r>
              <a:rPr lang="en-US" b="0" i="0" dirty="0">
                <a:solidFill>
                  <a:srgbClr val="000000"/>
                </a:solidFill>
                <a:effectLst/>
                <a:latin typeface="Open Sans" panose="020B0606030504020204" pitchFamily="34" charset="0"/>
              </a:rPr>
              <a:t>It says to your partner, “We have the majority of the high-card points so DSIP Do Something Intelligent Partner !”</a:t>
            </a:r>
          </a:p>
          <a:p>
            <a:pPr algn="l"/>
            <a:endParaRPr lang="en-US" dirty="0">
              <a:solidFill>
                <a:srgbClr val="000000"/>
              </a:solidFill>
              <a:latin typeface="Open Sans" panose="020B0606030504020204" pitchFamily="34" charset="0"/>
            </a:endParaRPr>
          </a:p>
          <a:p>
            <a:pPr algn="l"/>
            <a:endParaRPr lang="en-US" b="0" i="0" dirty="0">
              <a:solidFill>
                <a:srgbClr val="000000"/>
              </a:solidFill>
              <a:effectLst/>
              <a:latin typeface="Open Sans" panose="020B0606030504020204" pitchFamily="34" charset="0"/>
            </a:endParaRPr>
          </a:p>
          <a:p>
            <a:pPr algn="l"/>
            <a:endParaRPr lang="en-US" b="0" i="0" dirty="0">
              <a:solidFill>
                <a:srgbClr val="222222"/>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A47C0DF3-A4B5-46E8-9005-2C5E5F3939DB}"/>
              </a:ext>
            </a:extLst>
          </p:cNvPr>
          <p:cNvGraphicFramePr>
            <a:graphicFrameLocks noGrp="1"/>
          </p:cNvGraphicFramePr>
          <p:nvPr>
            <p:extLst>
              <p:ext uri="{D42A27DB-BD31-4B8C-83A1-F6EECF244321}">
                <p14:modId xmlns:p14="http://schemas.microsoft.com/office/powerpoint/2010/main" val="3825911616"/>
              </p:ext>
            </p:extLst>
          </p:nvPr>
        </p:nvGraphicFramePr>
        <p:xfrm>
          <a:off x="438324" y="4859895"/>
          <a:ext cx="4750611" cy="1066800"/>
        </p:xfrm>
        <a:graphic>
          <a:graphicData uri="http://schemas.openxmlformats.org/drawingml/2006/table">
            <a:tbl>
              <a:tblPr firstRow="1" bandRow="1">
                <a:tableStyleId>{5C22544A-7EE6-4342-B048-85BDC9FD1C3A}</a:tableStyleId>
              </a:tblPr>
              <a:tblGrid>
                <a:gridCol w="1583537">
                  <a:extLst>
                    <a:ext uri="{9D8B030D-6E8A-4147-A177-3AD203B41FA5}">
                      <a16:colId xmlns:a16="http://schemas.microsoft.com/office/drawing/2014/main" val="3954384496"/>
                    </a:ext>
                  </a:extLst>
                </a:gridCol>
                <a:gridCol w="1583537">
                  <a:extLst>
                    <a:ext uri="{9D8B030D-6E8A-4147-A177-3AD203B41FA5}">
                      <a16:colId xmlns:a16="http://schemas.microsoft.com/office/drawing/2014/main" val="3417029299"/>
                    </a:ext>
                  </a:extLst>
                </a:gridCol>
                <a:gridCol w="1583537">
                  <a:extLst>
                    <a:ext uri="{9D8B030D-6E8A-4147-A177-3AD203B41FA5}">
                      <a16:colId xmlns:a16="http://schemas.microsoft.com/office/drawing/2014/main" val="324836647"/>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200" dirty="0">
                          <a:solidFill>
                            <a:schemeClr val="bg1"/>
                          </a:solidFill>
                          <a:latin typeface="+mn-lt"/>
                        </a:rPr>
                        <a:t>Partner</a:t>
                      </a:r>
                    </a:p>
                    <a:p>
                      <a:pPr marL="0" marR="0" indent="0" algn="ctr" defTabSz="914400" rtl="0" eaLnBrk="1" fontAlgn="auto" latinLnBrk="0" hangingPunct="1">
                        <a:lnSpc>
                          <a:spcPct val="100000"/>
                        </a:lnSpc>
                        <a:spcBef>
                          <a:spcPts val="0"/>
                        </a:spcBef>
                        <a:spcAft>
                          <a:spcPts val="0"/>
                        </a:spcAft>
                        <a:buClrTx/>
                        <a:buSzTx/>
                        <a:buFontTx/>
                        <a:buNone/>
                        <a:tabLst/>
                        <a:defRPr/>
                      </a:pPr>
                      <a:r>
                        <a:rPr lang="en-ZA" sz="3200" dirty="0">
                          <a:solidFill>
                            <a:schemeClr val="tx1"/>
                          </a:solidFill>
                          <a:latin typeface="+mn-lt"/>
                        </a:rPr>
                        <a:t>1</a:t>
                      </a:r>
                      <a:r>
                        <a:rPr lang="en-ZA" sz="3200" dirty="0">
                          <a:solidFill>
                            <a:schemeClr val="tx1"/>
                          </a:solidFill>
                          <a:latin typeface="+mn-lt"/>
                          <a:ea typeface="Times New Roman"/>
                          <a:cs typeface="Times New Roman"/>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200" dirty="0">
                          <a:solidFill>
                            <a:schemeClr val="bg1"/>
                          </a:solidFill>
                          <a:latin typeface="+mn-lt"/>
                          <a:ea typeface="Times New Roman"/>
                          <a:cs typeface="Times New Roman"/>
                        </a:rPr>
                        <a:t>RHO</a:t>
                      </a:r>
                    </a:p>
                    <a:p>
                      <a:pPr marL="0" marR="0" indent="0" algn="ctr" defTabSz="914400" rtl="0" eaLnBrk="1" fontAlgn="auto" latinLnBrk="0" hangingPunct="1">
                        <a:lnSpc>
                          <a:spcPct val="100000"/>
                        </a:lnSpc>
                        <a:spcBef>
                          <a:spcPts val="0"/>
                        </a:spcBef>
                        <a:spcAft>
                          <a:spcPts val="0"/>
                        </a:spcAft>
                        <a:buClrTx/>
                        <a:buSzTx/>
                        <a:buFontTx/>
                        <a:buNone/>
                        <a:tabLst/>
                        <a:defRPr/>
                      </a:pPr>
                      <a:r>
                        <a:rPr lang="en-ZA" sz="3200" dirty="0">
                          <a:solidFill>
                            <a:schemeClr val="tx1"/>
                          </a:solidFill>
                          <a:latin typeface="+mn-lt"/>
                          <a:ea typeface="Times New Roman"/>
                          <a:cs typeface="Times New Roman"/>
                        </a:rPr>
                        <a:t>3</a:t>
                      </a:r>
                      <a:r>
                        <a:rPr lang="en-ZA" sz="3200" dirty="0">
                          <a:solidFill>
                            <a:srgbClr val="FF0000"/>
                          </a:solidFill>
                          <a:latin typeface="+mn-lt"/>
                          <a:ea typeface="Times New Roman"/>
                          <a:cs typeface="Times New Roman"/>
                        </a:rPr>
                        <a:t>♥</a:t>
                      </a:r>
                      <a:endParaRPr lang="en-ZA" sz="3200" dirty="0">
                        <a:latin typeface="+mn-lt"/>
                        <a:ea typeface="Times New Roman"/>
                        <a:cs typeface="Times New Roman"/>
                      </a:endParaRPr>
                    </a:p>
                  </a:txBody>
                  <a:tcPr/>
                </a:tc>
                <a:tc>
                  <a:txBody>
                    <a:bodyPr/>
                    <a:lstStyle/>
                    <a:p>
                      <a:pPr algn="ctr"/>
                      <a:r>
                        <a:rPr lang="en-ZA" sz="3200" dirty="0">
                          <a:latin typeface="+mn-lt"/>
                        </a:rPr>
                        <a:t>US</a:t>
                      </a:r>
                    </a:p>
                    <a:p>
                      <a:pPr algn="ctr"/>
                      <a:r>
                        <a:rPr lang="en-ZA" sz="3200" dirty="0">
                          <a:latin typeface="+mn-lt"/>
                        </a:rPr>
                        <a:t>X</a:t>
                      </a:r>
                    </a:p>
                  </a:txBody>
                  <a:tcPr/>
                </a:tc>
                <a:extLst>
                  <a:ext uri="{0D108BD9-81ED-4DB2-BD59-A6C34878D82A}">
                    <a16:rowId xmlns:a16="http://schemas.microsoft.com/office/drawing/2014/main" val="4188534402"/>
                  </a:ext>
                </a:extLst>
              </a:tr>
            </a:tbl>
          </a:graphicData>
        </a:graphic>
      </p:graphicFrame>
      <p:graphicFrame>
        <p:nvGraphicFramePr>
          <p:cNvPr id="15" name="Table 14">
            <a:extLst>
              <a:ext uri="{FF2B5EF4-FFF2-40B4-BE49-F238E27FC236}">
                <a16:creationId xmlns:a16="http://schemas.microsoft.com/office/drawing/2014/main" id="{777CC63E-21D9-44DC-B64B-DAF9E836FD67}"/>
              </a:ext>
            </a:extLst>
          </p:cNvPr>
          <p:cNvGraphicFramePr>
            <a:graphicFrameLocks noGrp="1"/>
          </p:cNvGraphicFramePr>
          <p:nvPr>
            <p:extLst>
              <p:ext uri="{D42A27DB-BD31-4B8C-83A1-F6EECF244321}">
                <p14:modId xmlns:p14="http://schemas.microsoft.com/office/powerpoint/2010/main" val="1031746473"/>
              </p:ext>
            </p:extLst>
          </p:nvPr>
        </p:nvGraphicFramePr>
        <p:xfrm>
          <a:off x="5796136" y="4745678"/>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533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ZA" dirty="0"/>
              <a:t>What do we bid?</a:t>
            </a:r>
          </a:p>
        </p:txBody>
      </p:sp>
      <p:graphicFrame>
        <p:nvGraphicFramePr>
          <p:cNvPr id="3" name="Table 2"/>
          <p:cNvGraphicFramePr>
            <a:graphicFrameLocks noGrp="1"/>
          </p:cNvGraphicFramePr>
          <p:nvPr/>
        </p:nvGraphicFramePr>
        <p:xfrm>
          <a:off x="6000760" y="4714884"/>
          <a:ext cx="2126578" cy="1706880"/>
        </p:xfrm>
        <a:graphic>
          <a:graphicData uri="http://schemas.openxmlformats.org/drawingml/2006/table">
            <a:tbl>
              <a:tblPr/>
              <a:tblGrid>
                <a:gridCol w="573328">
                  <a:extLst>
                    <a:ext uri="{9D8B030D-6E8A-4147-A177-3AD203B41FA5}">
                      <a16:colId xmlns:a16="http://schemas.microsoft.com/office/drawing/2014/main" val="20000"/>
                    </a:ext>
                  </a:extLst>
                </a:gridCol>
                <a:gridCol w="1553250">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Q982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AJ6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44555487"/>
              </p:ext>
            </p:extLst>
          </p:nvPr>
        </p:nvGraphicFramePr>
        <p:xfrm>
          <a:off x="714348" y="4643446"/>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Q982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1524000" y="1142984"/>
          <a:ext cx="6334148" cy="1737360"/>
        </p:xfrm>
        <a:graphic>
          <a:graphicData uri="http://schemas.openxmlformats.org/drawingml/2006/table">
            <a:tbl>
              <a:tblPr firstRow="1" bandRow="1">
                <a:tableStyleId>{5C22544A-7EE6-4342-B048-85BDC9FD1C3A}</a:tableStyleId>
              </a:tblPr>
              <a:tblGrid>
                <a:gridCol w="1583537">
                  <a:extLst>
                    <a:ext uri="{9D8B030D-6E8A-4147-A177-3AD203B41FA5}">
                      <a16:colId xmlns:a16="http://schemas.microsoft.com/office/drawing/2014/main" val="20000"/>
                    </a:ext>
                  </a:extLst>
                </a:gridCol>
                <a:gridCol w="1583537">
                  <a:extLst>
                    <a:ext uri="{9D8B030D-6E8A-4147-A177-3AD203B41FA5}">
                      <a16:colId xmlns:a16="http://schemas.microsoft.com/office/drawing/2014/main" val="20001"/>
                    </a:ext>
                  </a:extLst>
                </a:gridCol>
                <a:gridCol w="1583537">
                  <a:extLst>
                    <a:ext uri="{9D8B030D-6E8A-4147-A177-3AD203B41FA5}">
                      <a16:colId xmlns:a16="http://schemas.microsoft.com/office/drawing/2014/main" val="20002"/>
                    </a:ext>
                  </a:extLst>
                </a:gridCol>
                <a:gridCol w="1583537">
                  <a:extLst>
                    <a:ext uri="{9D8B030D-6E8A-4147-A177-3AD203B41FA5}">
                      <a16:colId xmlns:a16="http://schemas.microsoft.com/office/drawing/2014/main" val="20003"/>
                    </a:ext>
                  </a:extLst>
                </a:gridCol>
              </a:tblGrid>
              <a:tr h="537978">
                <a:tc>
                  <a:txBody>
                    <a:bodyPr/>
                    <a:lstStyle/>
                    <a:p>
                      <a:pPr algn="ctr"/>
                      <a:r>
                        <a:rPr lang="en-ZA" sz="3200" dirty="0">
                          <a:latin typeface="+mn-lt"/>
                        </a:rPr>
                        <a:t>North</a:t>
                      </a:r>
                    </a:p>
                  </a:txBody>
                  <a:tcPr/>
                </a:tc>
                <a:tc>
                  <a:txBody>
                    <a:bodyPr/>
                    <a:lstStyle/>
                    <a:p>
                      <a:pPr algn="ctr"/>
                      <a:r>
                        <a:rPr lang="en-ZA" sz="3200" dirty="0">
                          <a:latin typeface="+mn-lt"/>
                        </a:rPr>
                        <a:t>East</a:t>
                      </a:r>
                    </a:p>
                  </a:txBody>
                  <a:tcPr/>
                </a:tc>
                <a:tc>
                  <a:txBody>
                    <a:bodyPr/>
                    <a:lstStyle/>
                    <a:p>
                      <a:pPr algn="ctr"/>
                      <a:r>
                        <a:rPr lang="en-ZA" sz="3200" dirty="0">
                          <a:latin typeface="+mn-lt"/>
                        </a:rPr>
                        <a:t>South</a:t>
                      </a:r>
                    </a:p>
                  </a:txBody>
                  <a:tcPr/>
                </a:tc>
                <a:tc>
                  <a:txBody>
                    <a:bodyPr/>
                    <a:lstStyle/>
                    <a:p>
                      <a:pPr algn="ctr"/>
                      <a:r>
                        <a:rPr lang="en-ZA" sz="3200" dirty="0">
                          <a:latin typeface="+mn-lt"/>
                        </a:rPr>
                        <a:t>West</a:t>
                      </a:r>
                    </a:p>
                  </a:txBody>
                  <a:tcPr/>
                </a:tc>
                <a:extLst>
                  <a:ext uri="{0D108BD9-81ED-4DB2-BD59-A6C34878D82A}">
                    <a16:rowId xmlns:a16="http://schemas.microsoft.com/office/drawing/2014/main" val="10000"/>
                  </a:ext>
                </a:extLst>
              </a:tr>
              <a:tr h="3739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1</a:t>
                      </a:r>
                      <a:r>
                        <a:rPr lang="en-ZA" sz="3200" dirty="0">
                          <a:latin typeface="+mn-lt"/>
                          <a:ea typeface="Times New Roman"/>
                          <a:cs typeface="Times New Roman"/>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1</a:t>
                      </a:r>
                      <a:r>
                        <a:rPr lang="en-ZA" sz="3200" dirty="0">
                          <a:solidFill>
                            <a:srgbClr val="FF0000"/>
                          </a:solidFill>
                          <a:latin typeface="+mn-lt"/>
                          <a:ea typeface="Times New Roman"/>
                          <a:cs typeface="Times New Roman"/>
                        </a:rPr>
                        <a:t>♥</a:t>
                      </a:r>
                      <a:endParaRPr lang="en-ZA" sz="3200" dirty="0">
                        <a:latin typeface="+mn-lt"/>
                        <a:ea typeface="Times New Roman"/>
                        <a:cs typeface="Times New Roman"/>
                      </a:endParaRPr>
                    </a:p>
                  </a:txBody>
                  <a:tcPr/>
                </a:tc>
                <a:tc>
                  <a:txBody>
                    <a:bodyPr/>
                    <a:lstStyle/>
                    <a:p>
                      <a:pPr algn="ctr"/>
                      <a:r>
                        <a:rPr lang="en-ZA" sz="3200" dirty="0">
                          <a:latin typeface="+mn-lt"/>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2</a:t>
                      </a:r>
                      <a:r>
                        <a:rPr lang="en-ZA" sz="3200" dirty="0">
                          <a:solidFill>
                            <a:srgbClr val="FF0000"/>
                          </a:solidFill>
                          <a:latin typeface="+mn-lt"/>
                          <a:ea typeface="Times New Roman"/>
                          <a:cs typeface="Times New Roman"/>
                        </a:rPr>
                        <a:t>♥</a:t>
                      </a:r>
                      <a:endParaRPr lang="en-ZA" sz="3200" dirty="0">
                        <a:latin typeface="+mn-lt"/>
                        <a:ea typeface="Times New Roman"/>
                        <a:cs typeface="Times New Roman"/>
                      </a:endParaRPr>
                    </a:p>
                  </a:txBody>
                  <a:tcPr/>
                </a:tc>
                <a:extLst>
                  <a:ext uri="{0D108BD9-81ED-4DB2-BD59-A6C34878D82A}">
                    <a16:rowId xmlns:a16="http://schemas.microsoft.com/office/drawing/2014/main" val="10001"/>
                  </a:ext>
                </a:extLst>
              </a:tr>
              <a:tr h="373953">
                <a:tc>
                  <a:txBody>
                    <a:bodyPr/>
                    <a:lstStyle/>
                    <a:p>
                      <a:pPr algn="ctr"/>
                      <a:r>
                        <a:rPr lang="en-ZA" sz="3200" dirty="0">
                          <a:latin typeface="+mn-lt"/>
                        </a:rPr>
                        <a:t>Pass</a:t>
                      </a:r>
                    </a:p>
                  </a:txBody>
                  <a:tcPr/>
                </a:tc>
                <a:tc>
                  <a:txBody>
                    <a:bodyPr/>
                    <a:lstStyle/>
                    <a:p>
                      <a:pPr algn="ctr"/>
                      <a:r>
                        <a:rPr lang="en-ZA" sz="3200" dirty="0">
                          <a:latin typeface="+mn-lt"/>
                        </a:rPr>
                        <a:t>Pass</a:t>
                      </a:r>
                    </a:p>
                  </a:txBody>
                  <a:tcPr/>
                </a:tc>
                <a:tc>
                  <a:txBody>
                    <a:bodyPr/>
                    <a:lstStyle/>
                    <a:p>
                      <a:pPr algn="ctr"/>
                      <a:r>
                        <a:rPr lang="en-ZA" sz="3200" dirty="0">
                          <a:latin typeface="+mn-lt"/>
                        </a:rPr>
                        <a:t>?</a:t>
                      </a:r>
                    </a:p>
                  </a:txBody>
                  <a:tcPr/>
                </a:tc>
                <a:tc>
                  <a:txBody>
                    <a:bodyPr/>
                    <a:lstStyle/>
                    <a:p>
                      <a:pPr algn="ctr"/>
                      <a:endParaRPr lang="en-ZA" sz="3200" dirty="0">
                        <a:latin typeface="+mn-lt"/>
                      </a:endParaRP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500034" y="3429000"/>
            <a:ext cx="6715172" cy="584775"/>
          </a:xfrm>
          <a:prstGeom prst="rect">
            <a:avLst/>
          </a:prstGeom>
          <a:noFill/>
        </p:spPr>
        <p:txBody>
          <a:bodyPr wrap="square" rtlCol="0">
            <a:spAutoFit/>
          </a:bodyPr>
          <a:lstStyle/>
          <a:p>
            <a:r>
              <a:rPr lang="en-ZA" sz="3200" dirty="0"/>
              <a:t>We hold as South  -what do we bid?</a:t>
            </a:r>
          </a:p>
        </p:txBody>
      </p:sp>
      <p:graphicFrame>
        <p:nvGraphicFramePr>
          <p:cNvPr id="7" name="Table 6"/>
          <p:cNvGraphicFramePr>
            <a:graphicFrameLocks noGrp="1"/>
          </p:cNvGraphicFramePr>
          <p:nvPr/>
        </p:nvGraphicFramePr>
        <p:xfrm>
          <a:off x="3357554" y="4714884"/>
          <a:ext cx="2126578" cy="1706880"/>
        </p:xfrm>
        <a:graphic>
          <a:graphicData uri="http://schemas.openxmlformats.org/drawingml/2006/table">
            <a:tbl>
              <a:tblPr/>
              <a:tblGrid>
                <a:gridCol w="573328">
                  <a:extLst>
                    <a:ext uri="{9D8B030D-6E8A-4147-A177-3AD203B41FA5}">
                      <a16:colId xmlns:a16="http://schemas.microsoft.com/office/drawing/2014/main" val="20000"/>
                    </a:ext>
                  </a:extLst>
                </a:gridCol>
                <a:gridCol w="1553250">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AK72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8BA46B72-927C-4B7F-9FDA-C828511C978A}"/>
              </a:ext>
            </a:extLst>
          </p:cNvPr>
          <p:cNvSpPr txBox="1"/>
          <p:nvPr/>
        </p:nvSpPr>
        <p:spPr>
          <a:xfrm>
            <a:off x="1351077" y="4143944"/>
            <a:ext cx="916667" cy="369332"/>
          </a:xfrm>
          <a:prstGeom prst="rect">
            <a:avLst/>
          </a:prstGeom>
          <a:noFill/>
        </p:spPr>
        <p:txBody>
          <a:bodyPr wrap="square" rtlCol="0">
            <a:spAutoFit/>
          </a:bodyPr>
          <a:lstStyle/>
          <a:p>
            <a:r>
              <a:rPr lang="en-US" dirty="0"/>
              <a:t>Hand 1</a:t>
            </a:r>
            <a:endParaRPr lang="en-ZA" dirty="0"/>
          </a:p>
        </p:txBody>
      </p:sp>
      <p:sp>
        <p:nvSpPr>
          <p:cNvPr id="10" name="TextBox 9">
            <a:extLst>
              <a:ext uri="{FF2B5EF4-FFF2-40B4-BE49-F238E27FC236}">
                <a16:creationId xmlns:a16="http://schemas.microsoft.com/office/drawing/2014/main" id="{88D456D0-7621-4885-9A98-8022A5F16980}"/>
              </a:ext>
            </a:extLst>
          </p:cNvPr>
          <p:cNvSpPr txBox="1"/>
          <p:nvPr/>
        </p:nvSpPr>
        <p:spPr>
          <a:xfrm>
            <a:off x="3532383" y="4178384"/>
            <a:ext cx="916667" cy="369332"/>
          </a:xfrm>
          <a:prstGeom prst="rect">
            <a:avLst/>
          </a:prstGeom>
          <a:noFill/>
        </p:spPr>
        <p:txBody>
          <a:bodyPr wrap="square">
            <a:spAutoFit/>
          </a:bodyPr>
          <a:lstStyle/>
          <a:p>
            <a:r>
              <a:rPr lang="en-US" dirty="0"/>
              <a:t>Hand 2</a:t>
            </a:r>
            <a:endParaRPr lang="en-ZA" dirty="0"/>
          </a:p>
        </p:txBody>
      </p:sp>
      <p:sp>
        <p:nvSpPr>
          <p:cNvPr id="12" name="TextBox 11">
            <a:extLst>
              <a:ext uri="{FF2B5EF4-FFF2-40B4-BE49-F238E27FC236}">
                <a16:creationId xmlns:a16="http://schemas.microsoft.com/office/drawing/2014/main" id="{B0C1898A-6BDB-42F4-BBCE-811B4B3A50D1}"/>
              </a:ext>
            </a:extLst>
          </p:cNvPr>
          <p:cNvSpPr txBox="1"/>
          <p:nvPr/>
        </p:nvSpPr>
        <p:spPr>
          <a:xfrm>
            <a:off x="6309190" y="4193099"/>
            <a:ext cx="917848" cy="369332"/>
          </a:xfrm>
          <a:prstGeom prst="rect">
            <a:avLst/>
          </a:prstGeom>
          <a:noFill/>
        </p:spPr>
        <p:txBody>
          <a:bodyPr wrap="square">
            <a:spAutoFit/>
          </a:bodyPr>
          <a:lstStyle/>
          <a:p>
            <a:r>
              <a:rPr lang="en-US" dirty="0"/>
              <a:t>Hand 3</a:t>
            </a:r>
            <a:endParaRPr lang="en-Z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ZA" dirty="0"/>
              <a:t>What do we bid?</a:t>
            </a:r>
          </a:p>
        </p:txBody>
      </p:sp>
      <p:graphicFrame>
        <p:nvGraphicFramePr>
          <p:cNvPr id="3" name="Table 2"/>
          <p:cNvGraphicFramePr>
            <a:graphicFrameLocks noGrp="1"/>
          </p:cNvGraphicFramePr>
          <p:nvPr>
            <p:extLst>
              <p:ext uri="{D42A27DB-BD31-4B8C-83A1-F6EECF244321}">
                <p14:modId xmlns:p14="http://schemas.microsoft.com/office/powerpoint/2010/main" val="2114565166"/>
              </p:ext>
            </p:extLst>
          </p:nvPr>
        </p:nvGraphicFramePr>
        <p:xfrm>
          <a:off x="6098364" y="4437112"/>
          <a:ext cx="2126578" cy="1706880"/>
        </p:xfrm>
        <a:graphic>
          <a:graphicData uri="http://schemas.openxmlformats.org/drawingml/2006/table">
            <a:tbl>
              <a:tblPr/>
              <a:tblGrid>
                <a:gridCol w="573328">
                  <a:extLst>
                    <a:ext uri="{9D8B030D-6E8A-4147-A177-3AD203B41FA5}">
                      <a16:colId xmlns:a16="http://schemas.microsoft.com/office/drawing/2014/main" val="20000"/>
                    </a:ext>
                  </a:extLst>
                </a:gridCol>
                <a:gridCol w="1553250">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J32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a:latin typeface="Times New Roman"/>
                          <a:ea typeface="Times New Roman"/>
                          <a:cs typeface="Times New Roman"/>
                        </a:rPr>
                        <a:t>AT5</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24103463"/>
              </p:ext>
            </p:extLst>
          </p:nvPr>
        </p:nvGraphicFramePr>
        <p:xfrm>
          <a:off x="683568" y="4437112"/>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KT872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36117826"/>
              </p:ext>
            </p:extLst>
          </p:nvPr>
        </p:nvGraphicFramePr>
        <p:xfrm>
          <a:off x="1524000" y="1142984"/>
          <a:ext cx="6334148" cy="1737360"/>
        </p:xfrm>
        <a:graphic>
          <a:graphicData uri="http://schemas.openxmlformats.org/drawingml/2006/table">
            <a:tbl>
              <a:tblPr firstRow="1" bandRow="1">
                <a:tableStyleId>{5C22544A-7EE6-4342-B048-85BDC9FD1C3A}</a:tableStyleId>
              </a:tblPr>
              <a:tblGrid>
                <a:gridCol w="1679848">
                  <a:extLst>
                    <a:ext uri="{9D8B030D-6E8A-4147-A177-3AD203B41FA5}">
                      <a16:colId xmlns:a16="http://schemas.microsoft.com/office/drawing/2014/main" val="20000"/>
                    </a:ext>
                  </a:extLst>
                </a:gridCol>
                <a:gridCol w="1487226">
                  <a:extLst>
                    <a:ext uri="{9D8B030D-6E8A-4147-A177-3AD203B41FA5}">
                      <a16:colId xmlns:a16="http://schemas.microsoft.com/office/drawing/2014/main" val="20001"/>
                    </a:ext>
                  </a:extLst>
                </a:gridCol>
                <a:gridCol w="1583537">
                  <a:extLst>
                    <a:ext uri="{9D8B030D-6E8A-4147-A177-3AD203B41FA5}">
                      <a16:colId xmlns:a16="http://schemas.microsoft.com/office/drawing/2014/main" val="20002"/>
                    </a:ext>
                  </a:extLst>
                </a:gridCol>
                <a:gridCol w="1583537">
                  <a:extLst>
                    <a:ext uri="{9D8B030D-6E8A-4147-A177-3AD203B41FA5}">
                      <a16:colId xmlns:a16="http://schemas.microsoft.com/office/drawing/2014/main" val="20003"/>
                    </a:ext>
                  </a:extLst>
                </a:gridCol>
              </a:tblGrid>
              <a:tr h="537978">
                <a:tc>
                  <a:txBody>
                    <a:bodyPr/>
                    <a:lstStyle/>
                    <a:p>
                      <a:pPr algn="ctr"/>
                      <a:r>
                        <a:rPr lang="en-US" sz="3200" dirty="0">
                          <a:latin typeface="+mn-lt"/>
                        </a:rPr>
                        <a:t>O</a:t>
                      </a:r>
                      <a:r>
                        <a:rPr lang="en-ZA" sz="3200" dirty="0" err="1">
                          <a:latin typeface="+mn-lt"/>
                        </a:rPr>
                        <a:t>pener</a:t>
                      </a:r>
                      <a:endParaRPr lang="en-ZA" sz="3200" dirty="0">
                        <a:latin typeface="+mn-lt"/>
                      </a:endParaRPr>
                    </a:p>
                  </a:txBody>
                  <a:tcPr/>
                </a:tc>
                <a:tc>
                  <a:txBody>
                    <a:bodyPr/>
                    <a:lstStyle/>
                    <a:p>
                      <a:pPr algn="ctr"/>
                      <a:r>
                        <a:rPr lang="en-US" sz="3200" dirty="0">
                          <a:latin typeface="+mn-lt"/>
                        </a:rPr>
                        <a:t>L</a:t>
                      </a:r>
                      <a:r>
                        <a:rPr lang="en-ZA" sz="3200" dirty="0">
                          <a:latin typeface="+mn-lt"/>
                        </a:rPr>
                        <a:t>HO</a:t>
                      </a:r>
                    </a:p>
                  </a:txBody>
                  <a:tcPr/>
                </a:tc>
                <a:tc>
                  <a:txBody>
                    <a:bodyPr/>
                    <a:lstStyle/>
                    <a:p>
                      <a:pPr algn="ctr"/>
                      <a:r>
                        <a:rPr lang="en-ZA" sz="3200" dirty="0">
                          <a:latin typeface="+mn-lt"/>
                        </a:rPr>
                        <a:t>Partner</a:t>
                      </a:r>
                    </a:p>
                  </a:txBody>
                  <a:tcPr/>
                </a:tc>
                <a:tc>
                  <a:txBody>
                    <a:bodyPr/>
                    <a:lstStyle/>
                    <a:p>
                      <a:pPr algn="ctr"/>
                      <a:r>
                        <a:rPr lang="en-ZA" sz="3200" dirty="0">
                          <a:latin typeface="+mn-lt"/>
                        </a:rPr>
                        <a:t>RHO</a:t>
                      </a:r>
                    </a:p>
                  </a:txBody>
                  <a:tcPr/>
                </a:tc>
                <a:extLst>
                  <a:ext uri="{0D108BD9-81ED-4DB2-BD59-A6C34878D82A}">
                    <a16:rowId xmlns:a16="http://schemas.microsoft.com/office/drawing/2014/main" val="10000"/>
                  </a:ext>
                </a:extLst>
              </a:tr>
              <a:tr h="373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1</a:t>
                      </a:r>
                      <a:r>
                        <a:rPr lang="en-ZA" sz="3200" dirty="0">
                          <a:solidFill>
                            <a:srgbClr val="FF0000"/>
                          </a:solidFill>
                          <a:latin typeface="inherit"/>
                          <a:ea typeface="Times New Roman"/>
                          <a:cs typeface="Times New Roman"/>
                        </a:rPr>
                        <a:t>♦</a:t>
                      </a:r>
                      <a:endParaRPr lang="en-ZA" sz="3200" dirty="0">
                        <a:latin typeface="Times New Roman"/>
                        <a:ea typeface="Times New Roman"/>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1</a:t>
                      </a:r>
                      <a:r>
                        <a:rPr lang="en-ZA" sz="3200" dirty="0">
                          <a:solidFill>
                            <a:srgbClr val="FF0000"/>
                          </a:solidFill>
                          <a:latin typeface="+mn-lt"/>
                          <a:ea typeface="Times New Roman"/>
                          <a:cs typeface="Times New Roman"/>
                        </a:rPr>
                        <a:t>♥</a:t>
                      </a:r>
                      <a:endParaRPr lang="en-ZA" sz="3200" dirty="0">
                        <a:latin typeface="+mn-lt"/>
                        <a:ea typeface="Times New Roman"/>
                        <a:cs typeface="Times New Roman"/>
                      </a:endParaRPr>
                    </a:p>
                  </a:txBody>
                  <a:tcPr/>
                </a:tc>
                <a:tc>
                  <a:txBody>
                    <a:bodyPr/>
                    <a:lstStyle/>
                    <a:p>
                      <a:pPr algn="ctr"/>
                      <a:r>
                        <a:rPr lang="en-ZA" sz="3200" dirty="0">
                          <a:latin typeface="+mn-lt"/>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200" dirty="0">
                          <a:latin typeface="+mn-lt"/>
                        </a:rPr>
                        <a:t>Pass</a:t>
                      </a:r>
                      <a:endParaRPr lang="en-ZA" sz="3200" dirty="0">
                        <a:latin typeface="+mn-lt"/>
                        <a:ea typeface="Times New Roman"/>
                        <a:cs typeface="Times New Roman"/>
                      </a:endParaRPr>
                    </a:p>
                  </a:txBody>
                  <a:tcPr/>
                </a:tc>
                <a:extLst>
                  <a:ext uri="{0D108BD9-81ED-4DB2-BD59-A6C34878D82A}">
                    <a16:rowId xmlns:a16="http://schemas.microsoft.com/office/drawing/2014/main" val="10001"/>
                  </a:ext>
                </a:extLst>
              </a:tr>
              <a:tr h="373953">
                <a:tc>
                  <a:txBody>
                    <a:bodyPr/>
                    <a:lstStyle/>
                    <a:p>
                      <a:pPr algn="ctr"/>
                      <a:r>
                        <a:rPr lang="en-US" sz="3200" dirty="0">
                          <a:latin typeface="+mn-lt"/>
                        </a:rPr>
                        <a:t>?</a:t>
                      </a:r>
                      <a:endParaRPr lang="en-ZA" sz="3200" dirty="0">
                        <a:latin typeface="+mn-lt"/>
                      </a:endParaRPr>
                    </a:p>
                  </a:txBody>
                  <a:tcPr/>
                </a:tc>
                <a:tc>
                  <a:txBody>
                    <a:bodyPr/>
                    <a:lstStyle/>
                    <a:p>
                      <a:pPr algn="ctr"/>
                      <a:endParaRPr lang="en-ZA" sz="3200" dirty="0">
                        <a:latin typeface="+mn-lt"/>
                      </a:endParaRPr>
                    </a:p>
                  </a:txBody>
                  <a:tcPr/>
                </a:tc>
                <a:tc>
                  <a:txBody>
                    <a:bodyPr/>
                    <a:lstStyle/>
                    <a:p>
                      <a:pPr algn="ctr"/>
                      <a:endParaRPr lang="en-ZA" sz="3200" dirty="0">
                        <a:latin typeface="+mn-lt"/>
                      </a:endParaRPr>
                    </a:p>
                  </a:txBody>
                  <a:tcPr/>
                </a:tc>
                <a:tc>
                  <a:txBody>
                    <a:bodyPr/>
                    <a:lstStyle/>
                    <a:p>
                      <a:pPr algn="ctr"/>
                      <a:endParaRPr lang="en-ZA" sz="3200" dirty="0">
                        <a:latin typeface="+mn-lt"/>
                      </a:endParaRP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500034" y="3429000"/>
            <a:ext cx="6715172" cy="584775"/>
          </a:xfrm>
          <a:prstGeom prst="rect">
            <a:avLst/>
          </a:prstGeom>
          <a:noFill/>
        </p:spPr>
        <p:txBody>
          <a:bodyPr wrap="square" rtlCol="0">
            <a:spAutoFit/>
          </a:bodyPr>
          <a:lstStyle/>
          <a:p>
            <a:r>
              <a:rPr lang="en-ZA" sz="3200" dirty="0"/>
              <a:t>We hold as opener  -what do we bid?</a:t>
            </a:r>
          </a:p>
        </p:txBody>
      </p:sp>
      <p:graphicFrame>
        <p:nvGraphicFramePr>
          <p:cNvPr id="7" name="Table 6"/>
          <p:cNvGraphicFramePr>
            <a:graphicFrameLocks noGrp="1"/>
          </p:cNvGraphicFramePr>
          <p:nvPr>
            <p:extLst>
              <p:ext uri="{D42A27DB-BD31-4B8C-83A1-F6EECF244321}">
                <p14:modId xmlns:p14="http://schemas.microsoft.com/office/powerpoint/2010/main" val="3438841791"/>
              </p:ext>
            </p:extLst>
          </p:nvPr>
        </p:nvGraphicFramePr>
        <p:xfrm>
          <a:off x="3390966" y="4437112"/>
          <a:ext cx="2126578" cy="1706880"/>
        </p:xfrm>
        <a:graphic>
          <a:graphicData uri="http://schemas.openxmlformats.org/drawingml/2006/table">
            <a:tbl>
              <a:tblPr/>
              <a:tblGrid>
                <a:gridCol w="573328">
                  <a:extLst>
                    <a:ext uri="{9D8B030D-6E8A-4147-A177-3AD203B41FA5}">
                      <a16:colId xmlns:a16="http://schemas.microsoft.com/office/drawing/2014/main" val="20000"/>
                    </a:ext>
                  </a:extLst>
                </a:gridCol>
                <a:gridCol w="1553250">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KQJ2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AKQ87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D84B825A-985F-43AD-ACA1-8FF91A7073E7}"/>
              </a:ext>
            </a:extLst>
          </p:cNvPr>
          <p:cNvSpPr txBox="1"/>
          <p:nvPr/>
        </p:nvSpPr>
        <p:spPr>
          <a:xfrm>
            <a:off x="1033897" y="4013775"/>
            <a:ext cx="917848" cy="369332"/>
          </a:xfrm>
          <a:prstGeom prst="rect">
            <a:avLst/>
          </a:prstGeom>
          <a:noFill/>
        </p:spPr>
        <p:txBody>
          <a:bodyPr wrap="square">
            <a:spAutoFit/>
          </a:bodyPr>
          <a:lstStyle/>
          <a:p>
            <a:r>
              <a:rPr lang="en-US" dirty="0"/>
              <a:t>Hand 1</a:t>
            </a:r>
            <a:endParaRPr lang="en-ZA" dirty="0"/>
          </a:p>
        </p:txBody>
      </p:sp>
      <p:sp>
        <p:nvSpPr>
          <p:cNvPr id="11" name="TextBox 10">
            <a:extLst>
              <a:ext uri="{FF2B5EF4-FFF2-40B4-BE49-F238E27FC236}">
                <a16:creationId xmlns:a16="http://schemas.microsoft.com/office/drawing/2014/main" id="{EE973B94-0C37-47A7-93AA-4AE107ADB8B4}"/>
              </a:ext>
            </a:extLst>
          </p:cNvPr>
          <p:cNvSpPr txBox="1"/>
          <p:nvPr/>
        </p:nvSpPr>
        <p:spPr>
          <a:xfrm>
            <a:off x="3995331" y="3998642"/>
            <a:ext cx="917848" cy="369332"/>
          </a:xfrm>
          <a:prstGeom prst="rect">
            <a:avLst/>
          </a:prstGeom>
          <a:noFill/>
        </p:spPr>
        <p:txBody>
          <a:bodyPr wrap="square">
            <a:spAutoFit/>
          </a:bodyPr>
          <a:lstStyle/>
          <a:p>
            <a:r>
              <a:rPr lang="en-US" dirty="0"/>
              <a:t>Hand 2</a:t>
            </a:r>
            <a:endParaRPr lang="en-ZA" dirty="0"/>
          </a:p>
        </p:txBody>
      </p:sp>
      <p:sp>
        <p:nvSpPr>
          <p:cNvPr id="13" name="TextBox 12">
            <a:extLst>
              <a:ext uri="{FF2B5EF4-FFF2-40B4-BE49-F238E27FC236}">
                <a16:creationId xmlns:a16="http://schemas.microsoft.com/office/drawing/2014/main" id="{A7E62E31-AFCB-4F5A-9EA7-AEE06FE6EC55}"/>
              </a:ext>
            </a:extLst>
          </p:cNvPr>
          <p:cNvSpPr txBox="1"/>
          <p:nvPr/>
        </p:nvSpPr>
        <p:spPr>
          <a:xfrm>
            <a:off x="6533845" y="3977657"/>
            <a:ext cx="845840" cy="369332"/>
          </a:xfrm>
          <a:prstGeom prst="rect">
            <a:avLst/>
          </a:prstGeom>
          <a:noFill/>
        </p:spPr>
        <p:txBody>
          <a:bodyPr wrap="square">
            <a:spAutoFit/>
          </a:bodyPr>
          <a:lstStyle/>
          <a:p>
            <a:r>
              <a:rPr lang="en-US" dirty="0"/>
              <a:t>Hand 3</a:t>
            </a:r>
            <a:endParaRPr lang="en-ZA" dirty="0"/>
          </a:p>
        </p:txBody>
      </p:sp>
    </p:spTree>
    <p:extLst>
      <p:ext uri="{BB962C8B-B14F-4D97-AF65-F5344CB8AC3E}">
        <p14:creationId xmlns:p14="http://schemas.microsoft.com/office/powerpoint/2010/main" val="3870346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fontScale="90000"/>
          </a:bodyPr>
          <a:lstStyle/>
          <a:p>
            <a:r>
              <a:rPr lang="en-ZA" dirty="0"/>
              <a:t>Opener reply after a negative double</a:t>
            </a:r>
          </a:p>
        </p:txBody>
      </p:sp>
      <p:sp>
        <p:nvSpPr>
          <p:cNvPr id="3" name="TextBox 2"/>
          <p:cNvSpPr txBox="1"/>
          <p:nvPr/>
        </p:nvSpPr>
        <p:spPr>
          <a:xfrm>
            <a:off x="857224" y="1285860"/>
            <a:ext cx="7500990" cy="7294305"/>
          </a:xfrm>
          <a:prstGeom prst="rect">
            <a:avLst/>
          </a:prstGeom>
          <a:noFill/>
        </p:spPr>
        <p:txBody>
          <a:bodyPr wrap="square" rtlCol="0">
            <a:spAutoFit/>
          </a:bodyPr>
          <a:lstStyle/>
          <a:p>
            <a:pPr>
              <a:buNone/>
            </a:pPr>
            <a:r>
              <a:rPr lang="en-GB" dirty="0">
                <a:sym typeface="Symbol"/>
              </a:rPr>
              <a:t>N	E	S	W	</a:t>
            </a:r>
          </a:p>
          <a:p>
            <a:r>
              <a:rPr lang="en-GB" dirty="0">
                <a:sym typeface="Symbol"/>
              </a:rPr>
              <a:t>1</a:t>
            </a:r>
            <a:r>
              <a:rPr lang="en-ZA" dirty="0"/>
              <a:t> ♣ </a:t>
            </a:r>
            <a:r>
              <a:rPr lang="en-ZA" dirty="0">
                <a:solidFill>
                  <a:srgbClr val="FF0000"/>
                </a:solidFill>
                <a:ea typeface="Times New Roman"/>
                <a:cs typeface="Times New Roman"/>
              </a:rPr>
              <a:t>	</a:t>
            </a:r>
            <a:r>
              <a:rPr lang="en-ZA" dirty="0">
                <a:ea typeface="Times New Roman"/>
                <a:cs typeface="Times New Roman"/>
              </a:rPr>
              <a:t>1</a:t>
            </a:r>
            <a:r>
              <a:rPr lang="en-ZA" dirty="0">
                <a:solidFill>
                  <a:srgbClr val="FF0000"/>
                </a:solidFill>
                <a:ea typeface="Times New Roman"/>
                <a:cs typeface="Times New Roman"/>
              </a:rPr>
              <a:t>♥	</a:t>
            </a:r>
            <a:r>
              <a:rPr lang="en-ZA" dirty="0">
                <a:ea typeface="Times New Roman"/>
                <a:cs typeface="Times New Roman"/>
              </a:rPr>
              <a:t>X</a:t>
            </a:r>
            <a:r>
              <a:rPr lang="en-ZA" dirty="0">
                <a:solidFill>
                  <a:srgbClr val="FF0000"/>
                </a:solidFill>
                <a:ea typeface="Times New Roman"/>
                <a:cs typeface="Times New Roman"/>
              </a:rPr>
              <a:t>	</a:t>
            </a:r>
            <a:r>
              <a:rPr lang="en-GB" dirty="0">
                <a:sym typeface="Symbol"/>
              </a:rPr>
              <a:t> 2</a:t>
            </a:r>
            <a:r>
              <a:rPr lang="en-ZA" dirty="0">
                <a:solidFill>
                  <a:srgbClr val="FF0000"/>
                </a:solidFill>
                <a:ea typeface="Times New Roman"/>
                <a:cs typeface="Times New Roman"/>
              </a:rPr>
              <a:t>♥ 		</a:t>
            </a:r>
          </a:p>
          <a:p>
            <a:pPr>
              <a:buNone/>
            </a:pPr>
            <a:r>
              <a:rPr lang="en-ZA" dirty="0">
                <a:sym typeface="Symbol"/>
              </a:rPr>
              <a:t>X</a:t>
            </a:r>
            <a:r>
              <a:rPr lang="en-ZA" dirty="0">
                <a:solidFill>
                  <a:srgbClr val="FF0000"/>
                </a:solidFill>
                <a:ea typeface="Times New Roman"/>
                <a:cs typeface="Times New Roman"/>
              </a:rPr>
              <a:t>	</a:t>
            </a:r>
          </a:p>
          <a:p>
            <a:pPr>
              <a:buNone/>
            </a:pPr>
            <a:r>
              <a:rPr lang="en-ZA" dirty="0">
                <a:solidFill>
                  <a:srgbClr val="FF0000"/>
                </a:solidFill>
                <a:ea typeface="Times New Roman"/>
                <a:cs typeface="Times New Roman"/>
              </a:rPr>
              <a:t>What does the double mean is it penalty? Is it takeout? Is it something else?</a:t>
            </a:r>
          </a:p>
          <a:p>
            <a:pPr>
              <a:buNone/>
            </a:pPr>
            <a:endParaRPr lang="en-ZA" dirty="0">
              <a:solidFill>
                <a:srgbClr val="FF0000"/>
              </a:solidFill>
              <a:ea typeface="Times New Roman"/>
              <a:cs typeface="Times New Roman"/>
            </a:endParaRPr>
          </a:p>
          <a:p>
            <a:pPr>
              <a:buNone/>
            </a:pPr>
            <a:r>
              <a:rPr lang="en-ZA" dirty="0">
                <a:ea typeface="Times New Roman"/>
                <a:cs typeface="Times New Roman"/>
              </a:rPr>
              <a:t>The double is takeout.  Opener NORTH promises something like</a:t>
            </a:r>
          </a:p>
          <a:p>
            <a:pPr>
              <a:buNone/>
            </a:pPr>
            <a:r>
              <a:rPr lang="en-GB" dirty="0">
                <a:sym typeface="Symbol"/>
              </a:rPr>
              <a:t></a:t>
            </a:r>
            <a:r>
              <a:rPr lang="en-GB" dirty="0" err="1">
                <a:sym typeface="Symbol"/>
              </a:rPr>
              <a:t>QJx</a:t>
            </a:r>
            <a:r>
              <a:rPr lang="en-GB" dirty="0">
                <a:sym typeface="Symbol"/>
              </a:rPr>
              <a:t> </a:t>
            </a:r>
            <a:r>
              <a:rPr lang="en-ZA" dirty="0">
                <a:solidFill>
                  <a:srgbClr val="FF0000"/>
                </a:solidFill>
                <a:ea typeface="Times New Roman"/>
                <a:cs typeface="Times New Roman"/>
              </a:rPr>
              <a:t>♥</a:t>
            </a:r>
            <a:r>
              <a:rPr lang="en-ZA" dirty="0">
                <a:ea typeface="Times New Roman"/>
                <a:cs typeface="Times New Roman"/>
              </a:rPr>
              <a:t>x </a:t>
            </a:r>
            <a:r>
              <a:rPr lang="en-ZA" dirty="0">
                <a:solidFill>
                  <a:srgbClr val="FF0000"/>
                </a:solidFill>
                <a:ea typeface="Times New Roman"/>
                <a:cs typeface="Times New Roman"/>
              </a:rPr>
              <a:t>♦</a:t>
            </a:r>
            <a:r>
              <a:rPr lang="en-ZA" dirty="0" err="1">
                <a:ea typeface="Times New Roman"/>
                <a:cs typeface="Times New Roman"/>
              </a:rPr>
              <a:t>AJxx</a:t>
            </a:r>
            <a:r>
              <a:rPr lang="en-ZA" dirty="0">
                <a:ea typeface="Times New Roman"/>
                <a:cs typeface="Times New Roman"/>
              </a:rPr>
              <a:t> </a:t>
            </a:r>
            <a:r>
              <a:rPr lang="en-ZA" dirty="0"/>
              <a:t>♣ </a:t>
            </a:r>
            <a:r>
              <a:rPr lang="en-ZA" dirty="0" err="1"/>
              <a:t>AQJxx</a:t>
            </a:r>
            <a:r>
              <a:rPr lang="en-ZA" dirty="0"/>
              <a:t> </a:t>
            </a:r>
          </a:p>
          <a:p>
            <a:pPr>
              <a:buNone/>
            </a:pPr>
            <a:endParaRPr lang="en-ZA" dirty="0"/>
          </a:p>
          <a:p>
            <a:pPr>
              <a:buNone/>
            </a:pPr>
            <a:r>
              <a:rPr lang="en-ZA" dirty="0"/>
              <a:t>Minimum point count 14-15+</a:t>
            </a:r>
          </a:p>
          <a:p>
            <a:r>
              <a:rPr lang="en-ZA" dirty="0">
                <a:ea typeface="Times New Roman"/>
                <a:cs typeface="Times New Roman"/>
              </a:rPr>
              <a:t>You could belong in  </a:t>
            </a:r>
            <a:r>
              <a:rPr lang="en-GB" dirty="0">
                <a:sym typeface="Symbol"/>
              </a:rPr>
              <a:t> </a:t>
            </a:r>
            <a:r>
              <a:rPr lang="en-ZA" dirty="0">
                <a:solidFill>
                  <a:srgbClr val="FF0000"/>
                </a:solidFill>
                <a:ea typeface="Times New Roman"/>
                <a:cs typeface="Times New Roman"/>
              </a:rPr>
              <a:t>♦</a:t>
            </a:r>
            <a:r>
              <a:rPr lang="en-ZA" dirty="0">
                <a:ea typeface="Times New Roman"/>
                <a:cs typeface="Times New Roman"/>
              </a:rPr>
              <a:t> or </a:t>
            </a:r>
            <a:r>
              <a:rPr lang="en-ZA" dirty="0"/>
              <a:t>♣s</a:t>
            </a:r>
          </a:p>
          <a:p>
            <a:r>
              <a:rPr lang="en-ZA" u="sng" dirty="0"/>
              <a:t>How does partner bid in response</a:t>
            </a:r>
            <a:r>
              <a:rPr lang="en-ZA" dirty="0"/>
              <a:t>?</a:t>
            </a:r>
          </a:p>
          <a:p>
            <a:endParaRPr lang="en-GB" dirty="0">
              <a:sym typeface="Symbol"/>
            </a:endParaRPr>
          </a:p>
          <a:p>
            <a:endParaRPr lang="en-GB" dirty="0">
              <a:sym typeface="Symbol"/>
            </a:endParaRPr>
          </a:p>
          <a:p>
            <a:endParaRPr lang="en-GB" dirty="0">
              <a:sym typeface="Symbol"/>
            </a:endParaRPr>
          </a:p>
          <a:p>
            <a:endParaRPr lang="en-GB" dirty="0">
              <a:sym typeface="Symbol"/>
            </a:endParaRPr>
          </a:p>
          <a:p>
            <a:endParaRPr lang="en-GB" dirty="0">
              <a:sym typeface="Symbol"/>
            </a:endParaRPr>
          </a:p>
          <a:p>
            <a:endParaRPr lang="en-ZA" dirty="0">
              <a:sym typeface="Symbol"/>
            </a:endParaRPr>
          </a:p>
          <a:p>
            <a:endParaRPr lang="en-GB" dirty="0">
              <a:sym typeface="Symbol"/>
            </a:endParaRPr>
          </a:p>
          <a:p>
            <a:endParaRPr lang="en-GB" dirty="0">
              <a:sym typeface="Symbol"/>
            </a:endParaRPr>
          </a:p>
          <a:p>
            <a:endParaRPr lang="en-ZA" dirty="0"/>
          </a:p>
          <a:p>
            <a:endParaRPr lang="en-ZA" dirty="0"/>
          </a:p>
          <a:p>
            <a:endParaRPr lang="en-ZA" dirty="0"/>
          </a:p>
          <a:p>
            <a:endParaRPr lang="en-ZA" dirty="0"/>
          </a:p>
          <a:p>
            <a:pPr>
              <a:buNone/>
            </a:pPr>
            <a:endParaRPr lang="en-ZA" dirty="0">
              <a:ea typeface="Times New Roman"/>
              <a:cs typeface="Times New Roman"/>
            </a:endParaRPr>
          </a:p>
          <a:p>
            <a:pPr>
              <a:buNone/>
            </a:pPr>
            <a:endParaRPr lang="en-ZA" dirty="0">
              <a:cs typeface="Times New Roman"/>
            </a:endParaRPr>
          </a:p>
          <a:p>
            <a:pPr>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786998546"/>
              </p:ext>
            </p:extLst>
          </p:nvPr>
        </p:nvGraphicFramePr>
        <p:xfrm>
          <a:off x="890938" y="4459620"/>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ZA" dirty="0"/>
                        <a:t>SOUTH  HANDS</a:t>
                      </a:r>
                    </a:p>
                  </a:txBody>
                  <a:tcPr/>
                </a:tc>
                <a:tc>
                  <a:txBody>
                    <a:bodyPr/>
                    <a:lstStyle/>
                    <a:p>
                      <a:r>
                        <a:rPr lang="en-ZA" dirty="0"/>
                        <a:t>BID</a:t>
                      </a:r>
                    </a:p>
                  </a:txBody>
                  <a:tcPr/>
                </a:tc>
                <a:extLst>
                  <a:ext uri="{0D108BD9-81ED-4DB2-BD59-A6C34878D82A}">
                    <a16:rowId xmlns:a16="http://schemas.microsoft.com/office/drawing/2014/main" val="10000"/>
                  </a:ext>
                </a:extLst>
              </a:tr>
              <a:tr h="370840">
                <a:tc>
                  <a:txBody>
                    <a:bodyPr/>
                    <a:lstStyle/>
                    <a:p>
                      <a:r>
                        <a:rPr lang="en-GB" dirty="0">
                          <a:sym typeface="Symbol"/>
                        </a:rPr>
                        <a:t>1 </a:t>
                      </a:r>
                      <a:r>
                        <a:rPr lang="en-GB" dirty="0" err="1">
                          <a:sym typeface="Symbol"/>
                        </a:rPr>
                        <a:t>KTxx</a:t>
                      </a:r>
                      <a:r>
                        <a:rPr lang="en-GB" dirty="0">
                          <a:sym typeface="Symbol"/>
                        </a:rPr>
                        <a:t> </a:t>
                      </a:r>
                      <a:r>
                        <a:rPr lang="en-ZA" dirty="0">
                          <a:solidFill>
                            <a:srgbClr val="FF0000"/>
                          </a:solidFill>
                          <a:ea typeface="Times New Roman"/>
                          <a:cs typeface="Times New Roman"/>
                        </a:rPr>
                        <a:t>♥</a:t>
                      </a:r>
                      <a:r>
                        <a:rPr lang="en-ZA" dirty="0" err="1">
                          <a:ea typeface="Times New Roman"/>
                          <a:cs typeface="Times New Roman"/>
                        </a:rPr>
                        <a:t>Kxx</a:t>
                      </a:r>
                      <a:r>
                        <a:rPr lang="en-ZA" dirty="0">
                          <a:ea typeface="Times New Roman"/>
                          <a:cs typeface="Times New Roman"/>
                        </a:rPr>
                        <a:t> </a:t>
                      </a:r>
                      <a:r>
                        <a:rPr lang="en-ZA" dirty="0">
                          <a:solidFill>
                            <a:srgbClr val="FF0000"/>
                          </a:solidFill>
                          <a:ea typeface="Times New Roman"/>
                          <a:cs typeface="Times New Roman"/>
                        </a:rPr>
                        <a:t>♦</a:t>
                      </a:r>
                      <a:r>
                        <a:rPr lang="en-ZA" dirty="0" err="1">
                          <a:ea typeface="Times New Roman"/>
                          <a:cs typeface="Times New Roman"/>
                        </a:rPr>
                        <a:t>Qxx</a:t>
                      </a:r>
                      <a:r>
                        <a:rPr lang="en-ZA" dirty="0">
                          <a:ea typeface="Times New Roman"/>
                          <a:cs typeface="Times New Roman"/>
                        </a:rPr>
                        <a:t> </a:t>
                      </a:r>
                      <a:r>
                        <a:rPr lang="en-ZA" dirty="0"/>
                        <a:t>♣ xxx </a:t>
                      </a:r>
                    </a:p>
                  </a:txBody>
                  <a:tcPr/>
                </a:tc>
                <a:tc>
                  <a:txBody>
                    <a:bodyPr/>
                    <a:lstStyle/>
                    <a:p>
                      <a:r>
                        <a:rPr lang="en-ZA" dirty="0"/>
                        <a:t>BID 2 </a:t>
                      </a:r>
                      <a:r>
                        <a:rPr lang="en-GB" dirty="0">
                          <a:sym typeface="Symbol"/>
                        </a:rPr>
                        <a:t></a:t>
                      </a:r>
                      <a:endParaRPr lang="en-ZA" dirty="0"/>
                    </a:p>
                  </a:txBody>
                  <a:tcPr/>
                </a:tc>
                <a:extLst>
                  <a:ext uri="{0D108BD9-81ED-4DB2-BD59-A6C34878D82A}">
                    <a16:rowId xmlns:a16="http://schemas.microsoft.com/office/drawing/2014/main" val="10001"/>
                  </a:ext>
                </a:extLst>
              </a:tr>
              <a:tr h="370840">
                <a:tc>
                  <a:txBody>
                    <a:bodyPr/>
                    <a:lstStyle/>
                    <a:p>
                      <a:r>
                        <a:rPr lang="en-GB" dirty="0">
                          <a:sym typeface="Symbol"/>
                        </a:rPr>
                        <a:t>2 </a:t>
                      </a:r>
                      <a:r>
                        <a:rPr lang="en-GB" dirty="0" err="1">
                          <a:sym typeface="Symbol"/>
                        </a:rPr>
                        <a:t>Txxx</a:t>
                      </a:r>
                      <a:r>
                        <a:rPr lang="en-GB" dirty="0">
                          <a:sym typeface="Symbol"/>
                        </a:rPr>
                        <a:t> </a:t>
                      </a:r>
                      <a:r>
                        <a:rPr lang="en-ZA" dirty="0">
                          <a:solidFill>
                            <a:srgbClr val="FF0000"/>
                          </a:solidFill>
                          <a:ea typeface="Times New Roman"/>
                          <a:cs typeface="Times New Roman"/>
                        </a:rPr>
                        <a:t>♥</a:t>
                      </a:r>
                      <a:r>
                        <a:rPr lang="en-ZA" dirty="0" err="1">
                          <a:ea typeface="Times New Roman"/>
                          <a:cs typeface="Times New Roman"/>
                        </a:rPr>
                        <a:t>Jxxx</a:t>
                      </a:r>
                      <a:r>
                        <a:rPr lang="en-ZA" dirty="0">
                          <a:ea typeface="Times New Roman"/>
                          <a:cs typeface="Times New Roman"/>
                        </a:rPr>
                        <a:t> </a:t>
                      </a:r>
                      <a:r>
                        <a:rPr lang="en-ZA" dirty="0">
                          <a:solidFill>
                            <a:srgbClr val="FF0000"/>
                          </a:solidFill>
                          <a:ea typeface="Times New Roman"/>
                          <a:cs typeface="Times New Roman"/>
                        </a:rPr>
                        <a:t>♦</a:t>
                      </a:r>
                      <a:r>
                        <a:rPr lang="en-ZA" dirty="0" err="1">
                          <a:ea typeface="Times New Roman"/>
                          <a:cs typeface="Times New Roman"/>
                        </a:rPr>
                        <a:t>Kx</a:t>
                      </a:r>
                      <a:r>
                        <a:rPr lang="en-ZA" dirty="0">
                          <a:ea typeface="Times New Roman"/>
                          <a:cs typeface="Times New Roman"/>
                        </a:rPr>
                        <a:t> </a:t>
                      </a:r>
                      <a:r>
                        <a:rPr lang="en-ZA" dirty="0"/>
                        <a:t>♣ </a:t>
                      </a:r>
                      <a:r>
                        <a:rPr lang="en-ZA" dirty="0" err="1"/>
                        <a:t>Kxx</a:t>
                      </a:r>
                      <a:endParaRPr lang="en-ZA" dirty="0"/>
                    </a:p>
                  </a:txBody>
                  <a:tcPr/>
                </a:tc>
                <a:tc>
                  <a:txBody>
                    <a:bodyPr/>
                    <a:lstStyle/>
                    <a:p>
                      <a:r>
                        <a:rPr lang="en-ZA" dirty="0"/>
                        <a:t>BID 3 ♣</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ym typeface="Symbol"/>
                        </a:rPr>
                        <a:t>3 </a:t>
                      </a:r>
                      <a:r>
                        <a:rPr lang="en-GB" dirty="0" err="1">
                          <a:sym typeface="Symbol"/>
                        </a:rPr>
                        <a:t>Axxx</a:t>
                      </a:r>
                      <a:r>
                        <a:rPr lang="en-GB" dirty="0">
                          <a:sym typeface="Symbol"/>
                        </a:rPr>
                        <a:t> </a:t>
                      </a:r>
                      <a:r>
                        <a:rPr lang="en-ZA" dirty="0">
                          <a:solidFill>
                            <a:srgbClr val="FF0000"/>
                          </a:solidFill>
                          <a:ea typeface="Times New Roman"/>
                          <a:cs typeface="Times New Roman"/>
                        </a:rPr>
                        <a:t>♥</a:t>
                      </a:r>
                      <a:r>
                        <a:rPr lang="en-ZA" dirty="0">
                          <a:ea typeface="Times New Roman"/>
                          <a:cs typeface="Times New Roman"/>
                        </a:rPr>
                        <a:t>xxx </a:t>
                      </a:r>
                      <a:r>
                        <a:rPr lang="en-ZA" dirty="0">
                          <a:solidFill>
                            <a:srgbClr val="FF0000"/>
                          </a:solidFill>
                          <a:ea typeface="Times New Roman"/>
                          <a:cs typeface="Times New Roman"/>
                        </a:rPr>
                        <a:t>♦</a:t>
                      </a:r>
                      <a:r>
                        <a:rPr lang="en-ZA" dirty="0">
                          <a:ea typeface="Times New Roman"/>
                          <a:cs typeface="Times New Roman"/>
                        </a:rPr>
                        <a:t>KT9x </a:t>
                      </a:r>
                      <a:r>
                        <a:rPr lang="en-ZA" dirty="0"/>
                        <a:t>♣ xx</a:t>
                      </a:r>
                    </a:p>
                  </a:txBody>
                  <a:tcPr/>
                </a:tc>
                <a:tc>
                  <a:txBody>
                    <a:bodyPr/>
                    <a:lstStyle/>
                    <a:p>
                      <a:r>
                        <a:rPr lang="en-ZA" dirty="0"/>
                        <a:t>BID  3 </a:t>
                      </a:r>
                      <a:r>
                        <a:rPr lang="en-ZA" dirty="0">
                          <a:solidFill>
                            <a:srgbClr val="FF0000"/>
                          </a:solidFill>
                          <a:ea typeface="Times New Roman"/>
                          <a:cs typeface="Times New Roman"/>
                        </a:rPr>
                        <a:t>♦</a:t>
                      </a:r>
                      <a:endParaRPr lang="en-ZA"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ym typeface="Symbol"/>
                        </a:rPr>
                        <a:t>4 </a:t>
                      </a:r>
                      <a:r>
                        <a:rPr lang="en-GB" dirty="0" err="1">
                          <a:sym typeface="Symbol"/>
                        </a:rPr>
                        <a:t>AKTx</a:t>
                      </a:r>
                      <a:r>
                        <a:rPr lang="en-GB" dirty="0">
                          <a:sym typeface="Symbol"/>
                        </a:rPr>
                        <a:t> </a:t>
                      </a:r>
                      <a:r>
                        <a:rPr lang="en-ZA" dirty="0">
                          <a:solidFill>
                            <a:srgbClr val="FF0000"/>
                          </a:solidFill>
                          <a:ea typeface="Times New Roman"/>
                          <a:cs typeface="Times New Roman"/>
                        </a:rPr>
                        <a:t>♥</a:t>
                      </a:r>
                      <a:r>
                        <a:rPr lang="en-ZA" dirty="0">
                          <a:ea typeface="Times New Roman"/>
                          <a:cs typeface="Times New Roman"/>
                        </a:rPr>
                        <a:t>xxx </a:t>
                      </a:r>
                      <a:r>
                        <a:rPr lang="en-ZA" dirty="0">
                          <a:solidFill>
                            <a:srgbClr val="FF0000"/>
                          </a:solidFill>
                          <a:ea typeface="Times New Roman"/>
                          <a:cs typeface="Times New Roman"/>
                        </a:rPr>
                        <a:t>♦</a:t>
                      </a:r>
                      <a:r>
                        <a:rPr lang="en-ZA" dirty="0">
                          <a:solidFill>
                            <a:schemeClr val="tx1"/>
                          </a:solidFill>
                          <a:ea typeface="Times New Roman"/>
                          <a:cs typeface="Times New Roman"/>
                        </a:rPr>
                        <a:t>xx</a:t>
                      </a:r>
                      <a:r>
                        <a:rPr lang="en-ZA" dirty="0">
                          <a:ea typeface="Times New Roman"/>
                          <a:cs typeface="Times New Roman"/>
                        </a:rPr>
                        <a:t>x </a:t>
                      </a:r>
                      <a:r>
                        <a:rPr lang="en-ZA" dirty="0"/>
                        <a:t>♣ </a:t>
                      </a:r>
                      <a:r>
                        <a:rPr lang="en-ZA" dirty="0" err="1"/>
                        <a:t>Kxx</a:t>
                      </a:r>
                      <a:endParaRPr lang="en-ZA" dirty="0"/>
                    </a:p>
                  </a:txBody>
                  <a:tcPr/>
                </a:tc>
                <a:tc>
                  <a:txBody>
                    <a:bodyPr/>
                    <a:lstStyle/>
                    <a:p>
                      <a:r>
                        <a:rPr lang="en-ZA" dirty="0"/>
                        <a:t>BID 4 </a:t>
                      </a:r>
                      <a:r>
                        <a:rPr lang="en-GB" dirty="0">
                          <a:sym typeface="Symbol"/>
                        </a:rPr>
                        <a:t></a:t>
                      </a:r>
                      <a:endParaRPr lang="en-ZA"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ym typeface="Symbol"/>
                        </a:rPr>
                        <a:t>5 </a:t>
                      </a:r>
                      <a:r>
                        <a:rPr lang="en-GB" dirty="0" err="1">
                          <a:sym typeface="Symbol"/>
                        </a:rPr>
                        <a:t>Axxx</a:t>
                      </a:r>
                      <a:r>
                        <a:rPr lang="en-GB" dirty="0">
                          <a:sym typeface="Symbol"/>
                        </a:rPr>
                        <a:t> </a:t>
                      </a:r>
                      <a:r>
                        <a:rPr lang="en-ZA" dirty="0">
                          <a:solidFill>
                            <a:srgbClr val="FF0000"/>
                          </a:solidFill>
                          <a:ea typeface="Times New Roman"/>
                          <a:cs typeface="Times New Roman"/>
                        </a:rPr>
                        <a:t>♥</a:t>
                      </a:r>
                      <a:r>
                        <a:rPr lang="en-ZA" dirty="0" err="1">
                          <a:ea typeface="Times New Roman"/>
                          <a:cs typeface="Times New Roman"/>
                        </a:rPr>
                        <a:t>QJTx</a:t>
                      </a:r>
                      <a:r>
                        <a:rPr lang="en-ZA" dirty="0">
                          <a:ea typeface="Times New Roman"/>
                          <a:cs typeface="Times New Roman"/>
                        </a:rPr>
                        <a:t> </a:t>
                      </a:r>
                      <a:r>
                        <a:rPr lang="en-ZA" dirty="0">
                          <a:solidFill>
                            <a:srgbClr val="FF0000"/>
                          </a:solidFill>
                          <a:ea typeface="Times New Roman"/>
                          <a:cs typeface="Times New Roman"/>
                        </a:rPr>
                        <a:t>♦</a:t>
                      </a:r>
                      <a:r>
                        <a:rPr lang="en-ZA" dirty="0" err="1">
                          <a:solidFill>
                            <a:schemeClr val="tx1"/>
                          </a:solidFill>
                          <a:ea typeface="Times New Roman"/>
                          <a:cs typeface="Times New Roman"/>
                        </a:rPr>
                        <a:t>Qxx</a:t>
                      </a:r>
                      <a:r>
                        <a:rPr lang="en-ZA" dirty="0">
                          <a:ea typeface="Times New Roman"/>
                          <a:cs typeface="Times New Roman"/>
                        </a:rPr>
                        <a:t> </a:t>
                      </a:r>
                      <a:r>
                        <a:rPr lang="en-ZA" dirty="0"/>
                        <a:t>♣ xx</a:t>
                      </a:r>
                    </a:p>
                  </a:txBody>
                  <a:tcPr/>
                </a:tc>
                <a:tc>
                  <a:txBody>
                    <a:bodyPr/>
                    <a:lstStyle/>
                    <a:p>
                      <a:r>
                        <a:rPr lang="en-ZA" dirty="0"/>
                        <a:t>How about a Pass</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Overconfidence</a:t>
            </a:r>
          </a:p>
        </p:txBody>
      </p:sp>
      <p:sp>
        <p:nvSpPr>
          <p:cNvPr id="3" name="TextBox 2"/>
          <p:cNvSpPr txBox="1"/>
          <p:nvPr/>
        </p:nvSpPr>
        <p:spPr>
          <a:xfrm>
            <a:off x="857224" y="1785926"/>
            <a:ext cx="7358114" cy="2954655"/>
          </a:xfrm>
          <a:prstGeom prst="rect">
            <a:avLst/>
          </a:prstGeom>
          <a:noFill/>
        </p:spPr>
        <p:txBody>
          <a:bodyPr wrap="square" rtlCol="0">
            <a:spAutoFit/>
          </a:bodyPr>
          <a:lstStyle/>
          <a:p>
            <a:r>
              <a:rPr lang="en-ZA" sz="2800" dirty="0"/>
              <a:t>In one psychological study, young adults were asked to rank themselves</a:t>
            </a:r>
          </a:p>
          <a:p>
            <a:pPr>
              <a:buBlip>
                <a:blip r:embed="rId2"/>
              </a:buBlip>
            </a:pPr>
            <a:r>
              <a:rPr lang="en-ZA" sz="2800" dirty="0"/>
              <a:t> 100% put themselves in top half of population</a:t>
            </a:r>
          </a:p>
          <a:p>
            <a:pPr>
              <a:buBlip>
                <a:blip r:embed="rId2"/>
              </a:buBlip>
            </a:pPr>
            <a:r>
              <a:rPr lang="en-ZA" sz="2800" dirty="0"/>
              <a:t>60% rated themselves in top 10%</a:t>
            </a:r>
          </a:p>
          <a:p>
            <a:pPr>
              <a:buBlip>
                <a:blip r:embed="rId2"/>
              </a:buBlip>
            </a:pPr>
            <a:r>
              <a:rPr lang="en-ZA" sz="2800" dirty="0"/>
              <a:t>25% humbly thought they were in the top 1% of population</a:t>
            </a:r>
          </a:p>
          <a:p>
            <a:endParaRPr lang="en-ZA" dirty="0"/>
          </a:p>
        </p:txBody>
      </p:sp>
      <p:pic>
        <p:nvPicPr>
          <p:cNvPr id="6" name="Picture 5">
            <a:extLst>
              <a:ext uri="{FF2B5EF4-FFF2-40B4-BE49-F238E27FC236}">
                <a16:creationId xmlns:a16="http://schemas.microsoft.com/office/drawing/2014/main" id="{9D4676AF-CC2E-4ECE-BC45-96E6D085A48D}"/>
              </a:ext>
            </a:extLst>
          </p:cNvPr>
          <p:cNvPicPr/>
          <p:nvPr/>
        </p:nvPicPr>
        <p:blipFill rotWithShape="1">
          <a:blip r:embed="rId3" cstate="print">
            <a:alphaModFix amt="20000"/>
            <a:extLst>
              <a:ext uri="{28A0092B-C50C-407E-A947-70E740481C1C}">
                <a14:useLocalDpi xmlns:a14="http://schemas.microsoft.com/office/drawing/2010/main" val="0"/>
              </a:ext>
            </a:extLst>
          </a:blip>
          <a:srcRect l="13053"/>
          <a:stretch/>
        </p:blipFill>
        <p:spPr bwMode="auto">
          <a:xfrm flipH="1">
            <a:off x="-4" y="0"/>
            <a:ext cx="62281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pic>
        <p:nvPicPr>
          <p:cNvPr id="4" name="Picture 3">
            <a:extLst>
              <a:ext uri="{FF2B5EF4-FFF2-40B4-BE49-F238E27FC236}">
                <a16:creationId xmlns:a16="http://schemas.microsoft.com/office/drawing/2014/main" id="{CF97682C-79EA-4FE6-B710-3A95E673FD66}"/>
              </a:ext>
            </a:extLst>
          </p:cNvPr>
          <p:cNvPicPr>
            <a:picLocks noChangeAspect="1"/>
          </p:cNvPicPr>
          <p:nvPr/>
        </p:nvPicPr>
        <p:blipFill rotWithShape="1">
          <a:blip r:embed="rId4"/>
          <a:srcRect l="23593" t="38761" r="24219" b="18471"/>
          <a:stretch/>
        </p:blipFill>
        <p:spPr>
          <a:xfrm>
            <a:off x="6005512" y="5589240"/>
            <a:ext cx="3138488" cy="1446760"/>
          </a:xfrm>
          <a:prstGeom prst="rect">
            <a:avLst/>
          </a:prstGeom>
        </p:spPr>
      </p:pic>
      <p:pic>
        <p:nvPicPr>
          <p:cNvPr id="5" name="Picture 4">
            <a:extLst>
              <a:ext uri="{FF2B5EF4-FFF2-40B4-BE49-F238E27FC236}">
                <a16:creationId xmlns:a16="http://schemas.microsoft.com/office/drawing/2014/main" id="{F9C43378-FB3E-44AD-9241-8EBEA97B829D}"/>
              </a:ext>
            </a:extLst>
          </p:cNvPr>
          <p:cNvPicPr>
            <a:picLocks noChangeAspect="1"/>
          </p:cNvPicPr>
          <p:nvPr/>
        </p:nvPicPr>
        <p:blipFill rotWithShape="1">
          <a:blip r:embed="rId5">
            <a:alphaModFix amt="70000"/>
          </a:blip>
          <a:srcRect l="50000" t="24722" r="32031" b="65278"/>
          <a:stretch/>
        </p:blipFill>
        <p:spPr>
          <a:xfrm>
            <a:off x="6372200" y="-1309"/>
            <a:ext cx="2771800" cy="86769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46" y="0"/>
            <a:ext cx="9644130" cy="1143000"/>
          </a:xfrm>
        </p:spPr>
        <p:txBody>
          <a:bodyPr>
            <a:normAutofit fontScale="90000"/>
          </a:bodyPr>
          <a:lstStyle/>
          <a:p>
            <a:r>
              <a:rPr lang="en-ZA" b="1" dirty="0"/>
              <a:t>Support Doubles and Support Redoubles</a:t>
            </a:r>
            <a:br>
              <a:rPr lang="en-ZA" b="1" dirty="0"/>
            </a:br>
            <a:endParaRPr lang="en-ZA" dirty="0"/>
          </a:p>
        </p:txBody>
      </p:sp>
      <p:pic>
        <p:nvPicPr>
          <p:cNvPr id="4" name="Picture 3">
            <a:extLst>
              <a:ext uri="{FF2B5EF4-FFF2-40B4-BE49-F238E27FC236}">
                <a16:creationId xmlns:a16="http://schemas.microsoft.com/office/drawing/2014/main" id="{5F00E91E-7760-416F-A78D-6EDC7B8B9B5B}"/>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3" name="Rectangle 2"/>
          <p:cNvSpPr/>
          <p:nvPr/>
        </p:nvSpPr>
        <p:spPr>
          <a:xfrm>
            <a:off x="214282" y="714356"/>
            <a:ext cx="8072494" cy="6740307"/>
          </a:xfrm>
          <a:prstGeom prst="rect">
            <a:avLst/>
          </a:prstGeom>
        </p:spPr>
        <p:txBody>
          <a:bodyPr wrap="square">
            <a:spAutoFit/>
          </a:bodyPr>
          <a:lstStyle/>
          <a:p>
            <a:r>
              <a:rPr lang="en-ZA" dirty="0"/>
              <a:t>The Support Double and redoubles was devised by </a:t>
            </a:r>
            <a:r>
              <a:rPr lang="en-ZA" b="1" dirty="0"/>
              <a:t>Mr. Eric </a:t>
            </a:r>
            <a:r>
              <a:rPr lang="en-ZA" b="1" dirty="0" err="1"/>
              <a:t>Rodwell</a:t>
            </a:r>
            <a:r>
              <a:rPr lang="en-ZA" dirty="0"/>
              <a:t>, and is a method that enables the opening bidder to clarify or show precisely the degree of support of the suit of the partner or responder. This occurs in a competitive auction, in which an opponent interferes at a low level</a:t>
            </a:r>
          </a:p>
          <a:p>
            <a:r>
              <a:rPr lang="en-ZA" b="1" u="sng" dirty="0"/>
              <a:t>HAND 1</a:t>
            </a:r>
          </a:p>
          <a:p>
            <a:pPr>
              <a:buNone/>
            </a:pPr>
            <a:r>
              <a:rPr lang="en-GB" dirty="0">
                <a:sym typeface="Symbol"/>
              </a:rPr>
              <a:t>N	E	S	W	</a:t>
            </a:r>
          </a:p>
          <a:p>
            <a:r>
              <a:rPr lang="en-GB" dirty="0">
                <a:sym typeface="Symbol"/>
              </a:rPr>
              <a:t>1</a:t>
            </a:r>
            <a:r>
              <a:rPr lang="en-ZA" dirty="0">
                <a:solidFill>
                  <a:srgbClr val="FF0000"/>
                </a:solidFill>
                <a:ea typeface="Times New Roman"/>
                <a:cs typeface="Times New Roman"/>
              </a:rPr>
              <a:t>♦	</a:t>
            </a:r>
            <a:r>
              <a:rPr lang="en-ZA" dirty="0">
                <a:ea typeface="Times New Roman"/>
                <a:cs typeface="Times New Roman"/>
              </a:rPr>
              <a:t>P</a:t>
            </a:r>
            <a:r>
              <a:rPr lang="en-GB" dirty="0">
                <a:sym typeface="Symbol"/>
              </a:rPr>
              <a:t>	1</a:t>
            </a:r>
            <a:r>
              <a:rPr lang="en-ZA" dirty="0">
                <a:solidFill>
                  <a:srgbClr val="FF0000"/>
                </a:solidFill>
                <a:ea typeface="Times New Roman"/>
                <a:cs typeface="Times New Roman"/>
              </a:rPr>
              <a:t>♥	</a:t>
            </a:r>
            <a:r>
              <a:rPr lang="en-ZA" dirty="0">
                <a:ea typeface="Times New Roman"/>
                <a:cs typeface="Times New Roman"/>
              </a:rPr>
              <a:t>1</a:t>
            </a:r>
            <a:r>
              <a:rPr lang="en-GB" dirty="0">
                <a:sym typeface="Symbol"/>
              </a:rPr>
              <a:t></a:t>
            </a:r>
            <a:r>
              <a:rPr lang="en-ZA" dirty="0">
                <a:solidFill>
                  <a:srgbClr val="FF0000"/>
                </a:solidFill>
                <a:ea typeface="Times New Roman"/>
                <a:cs typeface="Times New Roman"/>
              </a:rPr>
              <a:t> 		</a:t>
            </a:r>
          </a:p>
          <a:p>
            <a:pPr>
              <a:buNone/>
            </a:pPr>
            <a:r>
              <a:rPr lang="en-GB" dirty="0">
                <a:sym typeface="Symbol"/>
              </a:rPr>
              <a:t>2</a:t>
            </a:r>
            <a:r>
              <a:rPr lang="en-ZA" dirty="0">
                <a:solidFill>
                  <a:srgbClr val="FF0000"/>
                </a:solidFill>
                <a:ea typeface="Times New Roman"/>
                <a:cs typeface="Times New Roman"/>
              </a:rPr>
              <a:t>♥	</a:t>
            </a:r>
            <a:r>
              <a:rPr lang="en-ZA" dirty="0">
                <a:ea typeface="Times New Roman"/>
                <a:cs typeface="Times New Roman"/>
              </a:rPr>
              <a:t>2</a:t>
            </a:r>
            <a:r>
              <a:rPr lang="en-GB" dirty="0">
                <a:sym typeface="Symbol"/>
              </a:rPr>
              <a:t></a:t>
            </a:r>
            <a:r>
              <a:rPr lang="en-ZA" dirty="0">
                <a:solidFill>
                  <a:srgbClr val="FF0000"/>
                </a:solidFill>
                <a:ea typeface="Times New Roman"/>
                <a:cs typeface="Times New Roman"/>
              </a:rPr>
              <a:t> 	</a:t>
            </a:r>
            <a:r>
              <a:rPr lang="en-ZA" dirty="0">
                <a:ea typeface="Times New Roman"/>
                <a:cs typeface="Times New Roman"/>
              </a:rPr>
              <a:t>?			</a:t>
            </a:r>
          </a:p>
          <a:p>
            <a:pPr>
              <a:buNone/>
            </a:pPr>
            <a:r>
              <a:rPr lang="en-ZA" dirty="0">
                <a:cs typeface="Times New Roman"/>
              </a:rPr>
              <a:t>Your hand  in </a:t>
            </a:r>
            <a:r>
              <a:rPr lang="en-GB" dirty="0">
                <a:sym typeface="Symbol"/>
              </a:rPr>
              <a:t>xxx </a:t>
            </a:r>
            <a:r>
              <a:rPr lang="en-ZA" dirty="0">
                <a:solidFill>
                  <a:srgbClr val="FF0000"/>
                </a:solidFill>
                <a:ea typeface="Times New Roman"/>
                <a:cs typeface="Times New Roman"/>
              </a:rPr>
              <a:t>♥</a:t>
            </a:r>
            <a:r>
              <a:rPr lang="en-ZA" dirty="0">
                <a:ea typeface="Times New Roman"/>
                <a:cs typeface="Times New Roman"/>
              </a:rPr>
              <a:t>KJ9x </a:t>
            </a:r>
            <a:r>
              <a:rPr lang="en-ZA" dirty="0">
                <a:solidFill>
                  <a:srgbClr val="FF0000"/>
                </a:solidFill>
                <a:ea typeface="Times New Roman"/>
                <a:cs typeface="Times New Roman"/>
              </a:rPr>
              <a:t>♦</a:t>
            </a:r>
            <a:r>
              <a:rPr lang="en-ZA" dirty="0" err="1">
                <a:ea typeface="Times New Roman"/>
                <a:cs typeface="Times New Roman"/>
              </a:rPr>
              <a:t>AQx</a:t>
            </a:r>
            <a:r>
              <a:rPr lang="en-ZA" dirty="0">
                <a:ea typeface="Times New Roman"/>
                <a:cs typeface="Times New Roman"/>
              </a:rPr>
              <a:t> </a:t>
            </a:r>
            <a:r>
              <a:rPr lang="en-ZA" dirty="0"/>
              <a:t>♣ </a:t>
            </a:r>
            <a:r>
              <a:rPr lang="en-ZA" dirty="0" err="1"/>
              <a:t>Jxx</a:t>
            </a:r>
            <a:r>
              <a:rPr lang="en-ZA" dirty="0"/>
              <a:t>     (How many </a:t>
            </a:r>
            <a:r>
              <a:rPr lang="en-GB" dirty="0">
                <a:sym typeface="Symbol"/>
              </a:rPr>
              <a:t>s has E got)</a:t>
            </a:r>
            <a:r>
              <a:rPr lang="en-ZA" dirty="0"/>
              <a:t> </a:t>
            </a:r>
            <a:endParaRPr lang="en-ZA" dirty="0">
              <a:cs typeface="Times New Roman"/>
            </a:endParaRPr>
          </a:p>
          <a:p>
            <a:pPr>
              <a:buNone/>
            </a:pPr>
            <a:endParaRPr lang="en-ZA" dirty="0">
              <a:cs typeface="Times New Roman"/>
            </a:endParaRPr>
          </a:p>
          <a:p>
            <a:pPr marL="342900" indent="-342900">
              <a:buAutoNum type="arabicPeriod"/>
            </a:pPr>
            <a:r>
              <a:rPr lang="en-ZA" dirty="0">
                <a:cs typeface="Times New Roman"/>
              </a:rPr>
              <a:t>I will tell you how many </a:t>
            </a:r>
            <a:r>
              <a:rPr lang="en-ZA" dirty="0">
                <a:solidFill>
                  <a:srgbClr val="FF0000"/>
                </a:solidFill>
                <a:ea typeface="Times New Roman"/>
                <a:cs typeface="Times New Roman"/>
              </a:rPr>
              <a:t>♥ </a:t>
            </a:r>
            <a:r>
              <a:rPr lang="en-ZA" dirty="0">
                <a:ea typeface="Times New Roman"/>
                <a:cs typeface="Times New Roman"/>
              </a:rPr>
              <a:t>s</a:t>
            </a:r>
            <a:r>
              <a:rPr lang="en-ZA" dirty="0">
                <a:solidFill>
                  <a:srgbClr val="FF0000"/>
                </a:solidFill>
                <a:ea typeface="Times New Roman"/>
                <a:cs typeface="Times New Roman"/>
              </a:rPr>
              <a:t> </a:t>
            </a:r>
            <a:r>
              <a:rPr lang="en-ZA" dirty="0">
                <a:ea typeface="Times New Roman"/>
                <a:cs typeface="Times New Roman"/>
              </a:rPr>
              <a:t>North has</a:t>
            </a:r>
          </a:p>
          <a:p>
            <a:pPr marL="342900" indent="-342900">
              <a:buFontTx/>
              <a:buAutoNum type="arabicPeriod"/>
            </a:pPr>
            <a:r>
              <a:rPr lang="en-ZA" dirty="0">
                <a:cs typeface="Times New Roman"/>
              </a:rPr>
              <a:t> I will tell you how many </a:t>
            </a:r>
            <a:r>
              <a:rPr lang="en-ZA" dirty="0">
                <a:ea typeface="Times New Roman"/>
                <a:cs typeface="Times New Roman"/>
              </a:rPr>
              <a:t>points North has</a:t>
            </a:r>
          </a:p>
          <a:p>
            <a:pPr marL="342900" indent="-342900">
              <a:buFontTx/>
              <a:buAutoNum type="arabicPeriod"/>
            </a:pPr>
            <a:r>
              <a:rPr lang="en-ZA" dirty="0">
                <a:ea typeface="Times New Roman"/>
                <a:cs typeface="Times New Roman"/>
              </a:rPr>
              <a:t>How many </a:t>
            </a:r>
            <a:r>
              <a:rPr lang="en-GB" dirty="0">
                <a:sym typeface="Symbol"/>
              </a:rPr>
              <a:t>s</a:t>
            </a:r>
            <a:endParaRPr lang="en-ZA" dirty="0">
              <a:ea typeface="Times New Roman"/>
              <a:cs typeface="Times New Roman"/>
            </a:endParaRPr>
          </a:p>
          <a:p>
            <a:pPr marL="342900" indent="-342900"/>
            <a:r>
              <a:rPr lang="en-ZA" b="1" u="sng" dirty="0"/>
              <a:t>HAND 2</a:t>
            </a:r>
          </a:p>
          <a:p>
            <a:endParaRPr lang="en-ZA" dirty="0"/>
          </a:p>
          <a:p>
            <a:pPr>
              <a:buNone/>
            </a:pPr>
            <a:r>
              <a:rPr lang="en-GB" dirty="0">
                <a:sym typeface="Symbol"/>
              </a:rPr>
              <a:t>N	E	S	W</a:t>
            </a:r>
          </a:p>
          <a:p>
            <a:pPr>
              <a:buNone/>
            </a:pPr>
            <a:r>
              <a:rPr lang="en-GB" dirty="0">
                <a:sym typeface="Symbol"/>
              </a:rPr>
              <a:t>1</a:t>
            </a:r>
            <a:r>
              <a:rPr lang="en-ZA" dirty="0">
                <a:solidFill>
                  <a:srgbClr val="FF0000"/>
                </a:solidFill>
                <a:ea typeface="Times New Roman"/>
                <a:cs typeface="Times New Roman"/>
              </a:rPr>
              <a:t>♦	</a:t>
            </a:r>
            <a:r>
              <a:rPr lang="en-ZA" dirty="0">
                <a:ea typeface="Times New Roman"/>
                <a:cs typeface="Times New Roman"/>
              </a:rPr>
              <a:t>P</a:t>
            </a:r>
            <a:r>
              <a:rPr lang="en-GB" dirty="0">
                <a:sym typeface="Symbol"/>
              </a:rPr>
              <a:t>	1</a:t>
            </a:r>
            <a:r>
              <a:rPr lang="en-ZA" dirty="0">
                <a:solidFill>
                  <a:srgbClr val="FF0000"/>
                </a:solidFill>
                <a:ea typeface="Times New Roman"/>
                <a:cs typeface="Times New Roman"/>
              </a:rPr>
              <a:t>♥	</a:t>
            </a:r>
            <a:r>
              <a:rPr lang="en-ZA" dirty="0">
                <a:ea typeface="Times New Roman"/>
                <a:cs typeface="Times New Roman"/>
              </a:rPr>
              <a:t>2</a:t>
            </a:r>
            <a:r>
              <a:rPr lang="en-GB" dirty="0">
                <a:sym typeface="Symbol"/>
              </a:rPr>
              <a:t></a:t>
            </a:r>
            <a:r>
              <a:rPr lang="en-ZA" dirty="0">
                <a:solidFill>
                  <a:srgbClr val="FF0000"/>
                </a:solidFill>
                <a:ea typeface="Times New Roman"/>
                <a:cs typeface="Times New Roman"/>
              </a:rPr>
              <a:t> </a:t>
            </a:r>
          </a:p>
          <a:p>
            <a:pPr>
              <a:buNone/>
            </a:pPr>
            <a:r>
              <a:rPr lang="en-ZA" dirty="0"/>
              <a:t>Note if you  partner cannot respond in his suit at 2 level Responsive </a:t>
            </a:r>
            <a:r>
              <a:rPr lang="en-ZA" dirty="0" err="1"/>
              <a:t>Xs</a:t>
            </a:r>
            <a:r>
              <a:rPr lang="en-ZA" dirty="0"/>
              <a:t> are no longer  applicable - the X now shows a good hand not necessary 3 trump</a:t>
            </a:r>
            <a:endParaRPr lang="en-ZA" dirty="0">
              <a:cs typeface="Times New Roman"/>
            </a:endParaRPr>
          </a:p>
          <a:p>
            <a:pPr>
              <a:buNone/>
            </a:pPr>
            <a:r>
              <a:rPr lang="en-ZA" dirty="0">
                <a:cs typeface="Times New Roman"/>
              </a:rPr>
              <a:t>X  = Good hand </a:t>
            </a:r>
            <a:r>
              <a:rPr lang="en-ZA" dirty="0">
                <a:solidFill>
                  <a:srgbClr val="FF0000"/>
                </a:solidFill>
                <a:ea typeface="Times New Roman"/>
                <a:cs typeface="Times New Roman"/>
              </a:rPr>
              <a:t>	</a:t>
            </a:r>
          </a:p>
          <a:p>
            <a:pPr>
              <a:buNone/>
            </a:pPr>
            <a:r>
              <a:rPr lang="en-ZA" b="1" dirty="0">
                <a:ea typeface="Times New Roman"/>
                <a:cs typeface="Times New Roman"/>
              </a:rPr>
              <a:t>3</a:t>
            </a:r>
            <a:r>
              <a:rPr lang="en-ZA" dirty="0">
                <a:solidFill>
                  <a:srgbClr val="FF0000"/>
                </a:solidFill>
                <a:ea typeface="Times New Roman"/>
                <a:cs typeface="Times New Roman"/>
              </a:rPr>
              <a:t> ♥ </a:t>
            </a:r>
            <a:r>
              <a:rPr lang="en-ZA" dirty="0">
                <a:ea typeface="Times New Roman"/>
                <a:cs typeface="Times New Roman"/>
              </a:rPr>
              <a:t>= 4 </a:t>
            </a:r>
            <a:r>
              <a:rPr lang="en-ZA" dirty="0">
                <a:solidFill>
                  <a:srgbClr val="FF0000"/>
                </a:solidFill>
                <a:ea typeface="Times New Roman"/>
                <a:cs typeface="Times New Roman"/>
              </a:rPr>
              <a:t>♥ </a:t>
            </a:r>
            <a:r>
              <a:rPr lang="en-ZA" dirty="0">
                <a:ea typeface="Times New Roman"/>
                <a:cs typeface="Times New Roman"/>
              </a:rPr>
              <a:t>not a minimum</a:t>
            </a:r>
          </a:p>
          <a:p>
            <a:pPr>
              <a:buNone/>
            </a:pPr>
            <a:r>
              <a:rPr lang="en-ZA" b="1" dirty="0">
                <a:ea typeface="Times New Roman"/>
                <a:cs typeface="Times New Roman"/>
              </a:rPr>
              <a:t>2NT = GOOD Bad 15-17 with stopper ?</a:t>
            </a:r>
          </a:p>
          <a:p>
            <a:endParaRPr lang="en-ZA" dirty="0"/>
          </a:p>
          <a:p>
            <a:endParaRPr lang="en-Z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001AD-C9DE-4449-BA78-920C4003B355}"/>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3" name="TextBox 2">
            <a:extLst>
              <a:ext uri="{FF2B5EF4-FFF2-40B4-BE49-F238E27FC236}">
                <a16:creationId xmlns:a16="http://schemas.microsoft.com/office/drawing/2014/main" id="{C04B8CE0-9C4F-45AD-AE9E-FD6A8355F819}"/>
              </a:ext>
            </a:extLst>
          </p:cNvPr>
          <p:cNvSpPr txBox="1"/>
          <p:nvPr/>
        </p:nvSpPr>
        <p:spPr>
          <a:xfrm>
            <a:off x="827584" y="2551836"/>
            <a:ext cx="6624736" cy="2308324"/>
          </a:xfrm>
          <a:prstGeom prst="rect">
            <a:avLst/>
          </a:prstGeom>
          <a:noFill/>
        </p:spPr>
        <p:txBody>
          <a:bodyPr wrap="square">
            <a:spAutoFit/>
          </a:bodyPr>
          <a:lstStyle/>
          <a:p>
            <a:pPr algn="l"/>
            <a:endParaRPr lang="en-US" b="0" i="0" dirty="0">
              <a:solidFill>
                <a:srgbClr val="202124"/>
              </a:solidFill>
              <a:effectLst/>
              <a:latin typeface="arial" panose="020B0604020202020204" pitchFamily="34" charset="0"/>
            </a:endParaRPr>
          </a:p>
          <a:p>
            <a:pPr algn="l"/>
            <a:r>
              <a:rPr lang="en-US" b="0" i="0" dirty="0">
                <a:solidFill>
                  <a:srgbClr val="202124"/>
                </a:solidFill>
                <a:effectLst/>
                <a:latin typeface="arial" panose="020B0604020202020204" pitchFamily="34" charset="0"/>
              </a:rPr>
              <a:t>A maximal double is </a:t>
            </a:r>
            <a:r>
              <a:rPr lang="en-US" b="1" i="0" dirty="0">
                <a:solidFill>
                  <a:srgbClr val="202124"/>
                </a:solidFill>
                <a:effectLst/>
                <a:latin typeface="arial" panose="020B0604020202020204" pitchFamily="34" charset="0"/>
              </a:rPr>
              <a:t>a type of cooperative double used when your side has found a major-suit fit in a competitive auction</a:t>
            </a:r>
            <a:r>
              <a:rPr lang="en-US" b="0" i="0" dirty="0">
                <a:solidFill>
                  <a:srgbClr val="202124"/>
                </a:solidFill>
                <a:effectLst/>
                <a:latin typeface="arial" panose="020B0604020202020204" pitchFamily="34" charset="0"/>
              </a:rPr>
              <a:t>. It distinguishes major-suit game tries from competitive bids at the 3-level</a:t>
            </a:r>
          </a:p>
          <a:p>
            <a:pPr algn="l"/>
            <a:endParaRPr lang="en-US" dirty="0">
              <a:solidFill>
                <a:srgbClr val="202124"/>
              </a:solidFill>
              <a:latin typeface="arial" panose="020B0604020202020204" pitchFamily="34" charset="0"/>
            </a:endParaRPr>
          </a:p>
          <a:p>
            <a:pPr algn="l"/>
            <a:endParaRPr lang="en-US" b="0" i="0" dirty="0">
              <a:solidFill>
                <a:srgbClr val="202124"/>
              </a:solidFill>
              <a:effectLst/>
              <a:latin typeface="arial" panose="020B0604020202020204" pitchFamily="34" charset="0"/>
            </a:endParaRPr>
          </a:p>
          <a:p>
            <a:pPr algn="l"/>
            <a:r>
              <a:rPr lang="en-US" dirty="0">
                <a:solidFill>
                  <a:srgbClr val="202124"/>
                </a:solidFill>
                <a:latin typeface="arial" panose="020B0604020202020204" pitchFamily="34" charset="0"/>
              </a:rPr>
              <a:t>Maximal means “</a:t>
            </a:r>
            <a:r>
              <a:rPr lang="en-ZA" b="0" i="0" dirty="0">
                <a:solidFill>
                  <a:srgbClr val="202124"/>
                </a:solidFill>
                <a:effectLst/>
                <a:latin typeface="arial" panose="020B0604020202020204" pitchFamily="34" charset="0"/>
              </a:rPr>
              <a:t>constituting a maximum</a:t>
            </a:r>
            <a:r>
              <a:rPr lang="en-US" dirty="0">
                <a:solidFill>
                  <a:srgbClr val="202124"/>
                </a:solidFill>
                <a:latin typeface="arial" panose="020B0604020202020204" pitchFamily="34" charset="0"/>
              </a:rPr>
              <a:t>”</a:t>
            </a:r>
            <a:endParaRPr lang="en-US" b="0" i="0" dirty="0">
              <a:solidFill>
                <a:srgbClr val="202124"/>
              </a:solidFill>
              <a:effectLst/>
              <a:latin typeface="arial" panose="020B0604020202020204" pitchFamily="34" charset="0"/>
            </a:endParaRPr>
          </a:p>
        </p:txBody>
      </p:sp>
      <p:sp>
        <p:nvSpPr>
          <p:cNvPr id="4" name="TextBox 3">
            <a:extLst>
              <a:ext uri="{FF2B5EF4-FFF2-40B4-BE49-F238E27FC236}">
                <a16:creationId xmlns:a16="http://schemas.microsoft.com/office/drawing/2014/main" id="{93F77B2A-1D14-44A5-A5A8-91133F770AD3}"/>
              </a:ext>
            </a:extLst>
          </p:cNvPr>
          <p:cNvSpPr txBox="1"/>
          <p:nvPr/>
        </p:nvSpPr>
        <p:spPr>
          <a:xfrm>
            <a:off x="1682552" y="1124744"/>
            <a:ext cx="5040560" cy="1323439"/>
          </a:xfrm>
          <a:prstGeom prst="rect">
            <a:avLst/>
          </a:prstGeom>
          <a:noFill/>
        </p:spPr>
        <p:txBody>
          <a:bodyPr wrap="square" rtlCol="0">
            <a:spAutoFit/>
          </a:bodyPr>
          <a:lstStyle/>
          <a:p>
            <a:pPr algn="l"/>
            <a:r>
              <a:rPr lang="en-US" sz="4000" b="0" i="0" dirty="0">
                <a:solidFill>
                  <a:srgbClr val="202124"/>
                </a:solidFill>
                <a:effectLst/>
                <a:latin typeface="arial" panose="020B0604020202020204" pitchFamily="34" charset="0"/>
              </a:rPr>
              <a:t>What is maximal double in bridge?</a:t>
            </a:r>
          </a:p>
        </p:txBody>
      </p:sp>
    </p:spTree>
    <p:extLst>
      <p:ext uri="{BB962C8B-B14F-4D97-AF65-F5344CB8AC3E}">
        <p14:creationId xmlns:p14="http://schemas.microsoft.com/office/powerpoint/2010/main" val="1041590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Maximal (Invitational) Doubles</a:t>
            </a:r>
          </a:p>
        </p:txBody>
      </p:sp>
      <p:sp>
        <p:nvSpPr>
          <p:cNvPr id="3" name="Rectangle 2"/>
          <p:cNvSpPr/>
          <p:nvPr/>
        </p:nvSpPr>
        <p:spPr>
          <a:xfrm>
            <a:off x="0" y="1285860"/>
            <a:ext cx="9144000" cy="5262979"/>
          </a:xfrm>
          <a:prstGeom prst="rect">
            <a:avLst/>
          </a:prstGeom>
        </p:spPr>
        <p:txBody>
          <a:bodyPr wrap="square">
            <a:spAutoFit/>
          </a:bodyPr>
          <a:lstStyle/>
          <a:p>
            <a:pPr>
              <a:buNone/>
            </a:pPr>
            <a:r>
              <a:rPr lang="en-ZA" sz="2400" b="1" dirty="0"/>
              <a:t>Maximal (Overcall) Double</a:t>
            </a:r>
            <a:r>
              <a:rPr lang="en-ZA" sz="2400" dirty="0"/>
              <a:t> - When both sides have a suit agreement (Opponents Bid And Raise - OBAR in </a:t>
            </a:r>
            <a:r>
              <a:rPr lang="en-ZA" sz="2400" i="1" dirty="0"/>
              <a:t>lower</a:t>
            </a:r>
            <a:r>
              <a:rPr lang="en-ZA" sz="2400" dirty="0"/>
              <a:t> suit), a double invites game, while a suit bid is merely competitive </a:t>
            </a:r>
          </a:p>
          <a:p>
            <a:pPr>
              <a:buNone/>
            </a:pPr>
            <a:r>
              <a:rPr lang="en-GB" sz="2400" dirty="0">
                <a:sym typeface="Symbol"/>
              </a:rPr>
              <a:t>Bidding</a:t>
            </a:r>
          </a:p>
          <a:p>
            <a:pPr>
              <a:buNone/>
            </a:pPr>
            <a:r>
              <a:rPr lang="en-GB" sz="2400" dirty="0">
                <a:sym typeface="Symbol"/>
              </a:rPr>
              <a:t>N	E	S	W</a:t>
            </a:r>
          </a:p>
          <a:p>
            <a:pPr>
              <a:buNone/>
            </a:pPr>
            <a:r>
              <a:rPr lang="en-GB" sz="2400" dirty="0">
                <a:sym typeface="Symbol"/>
              </a:rPr>
              <a:t>1</a:t>
            </a:r>
            <a:r>
              <a:rPr lang="en-ZA" sz="2400" dirty="0">
                <a:solidFill>
                  <a:srgbClr val="FF0000"/>
                </a:solidFill>
                <a:ea typeface="Times New Roman"/>
                <a:cs typeface="Times New Roman"/>
              </a:rPr>
              <a:t>♦	</a:t>
            </a:r>
            <a:r>
              <a:rPr lang="en-ZA" sz="2400" dirty="0">
                <a:ea typeface="Times New Roman"/>
                <a:cs typeface="Times New Roman"/>
              </a:rPr>
              <a:t>1</a:t>
            </a:r>
            <a:r>
              <a:rPr lang="en-GB" sz="2400" dirty="0">
                <a:sym typeface="Symbol"/>
              </a:rPr>
              <a:t>	</a:t>
            </a:r>
            <a:r>
              <a:rPr lang="en-US" sz="2400" dirty="0">
                <a:sym typeface="Symbol"/>
              </a:rPr>
              <a:t>X</a:t>
            </a:r>
            <a:r>
              <a:rPr lang="en-ZA" sz="2400" dirty="0">
                <a:solidFill>
                  <a:srgbClr val="FF0000"/>
                </a:solidFill>
                <a:ea typeface="Times New Roman"/>
                <a:cs typeface="Times New Roman"/>
              </a:rPr>
              <a:t>	</a:t>
            </a:r>
            <a:r>
              <a:rPr lang="en-ZA" sz="2400" dirty="0">
                <a:ea typeface="Times New Roman"/>
                <a:cs typeface="Times New Roman"/>
              </a:rPr>
              <a:t>2</a:t>
            </a:r>
            <a:r>
              <a:rPr lang="en-GB" sz="2400" dirty="0">
                <a:sym typeface="Symbol"/>
              </a:rPr>
              <a:t></a:t>
            </a:r>
            <a:r>
              <a:rPr lang="en-ZA" sz="2400" dirty="0">
                <a:solidFill>
                  <a:srgbClr val="FF0000"/>
                </a:solidFill>
                <a:ea typeface="Times New Roman"/>
                <a:cs typeface="Times New Roman"/>
              </a:rPr>
              <a:t> </a:t>
            </a:r>
          </a:p>
          <a:p>
            <a:pPr>
              <a:buNone/>
            </a:pPr>
            <a:r>
              <a:rPr lang="en-ZA" sz="2400" dirty="0">
                <a:cs typeface="Times New Roman"/>
              </a:rPr>
              <a:t>3</a:t>
            </a:r>
            <a:r>
              <a:rPr lang="en-ZA" sz="2400" dirty="0">
                <a:solidFill>
                  <a:srgbClr val="FF0000"/>
                </a:solidFill>
                <a:ea typeface="Times New Roman"/>
                <a:cs typeface="Times New Roman"/>
              </a:rPr>
              <a:t>♥	 </a:t>
            </a:r>
            <a:r>
              <a:rPr lang="en-ZA" sz="2400" b="1" dirty="0">
                <a:ea typeface="Times New Roman"/>
                <a:cs typeface="Times New Roman"/>
              </a:rPr>
              <a:t>?</a:t>
            </a:r>
          </a:p>
          <a:p>
            <a:r>
              <a:rPr lang="en-ZA" sz="2400" b="1" dirty="0">
                <a:cs typeface="Times New Roman"/>
              </a:rPr>
              <a:t>?  A  X=Invitational	and 	3</a:t>
            </a:r>
            <a:r>
              <a:rPr lang="en-GB" sz="2400" dirty="0">
                <a:sym typeface="Symbol"/>
              </a:rPr>
              <a:t>=</a:t>
            </a:r>
            <a:r>
              <a:rPr lang="en-GB" sz="2400" b="1" dirty="0">
                <a:sym typeface="Symbol"/>
              </a:rPr>
              <a:t>Competitive</a:t>
            </a:r>
          </a:p>
          <a:p>
            <a:pPr>
              <a:buNone/>
            </a:pPr>
            <a:r>
              <a:rPr lang="en-ZA" sz="2400" dirty="0"/>
              <a:t>Example</a:t>
            </a:r>
          </a:p>
          <a:p>
            <a:pPr>
              <a:buNone/>
            </a:pPr>
            <a:r>
              <a:rPr lang="en-ZA" sz="2400" u="sng" dirty="0"/>
              <a:t>East</a:t>
            </a:r>
            <a:r>
              <a:rPr lang="en-ZA" sz="2400" dirty="0"/>
              <a:t>					</a:t>
            </a:r>
            <a:r>
              <a:rPr lang="en-ZA" sz="2400" u="sng" dirty="0"/>
              <a:t> East</a:t>
            </a:r>
          </a:p>
          <a:p>
            <a:pPr>
              <a:buFont typeface="Symbol" pitchFamily="18" charset="2"/>
              <a:buChar char="ª"/>
            </a:pPr>
            <a:r>
              <a:rPr lang="en-ZA" sz="2400" dirty="0" err="1"/>
              <a:t>AQxxxx</a:t>
            </a:r>
            <a:r>
              <a:rPr lang="en-GB" sz="2400" dirty="0">
                <a:sym typeface="Symbol"/>
              </a:rPr>
              <a:t>				</a:t>
            </a:r>
            <a:r>
              <a:rPr lang="en-ZA" sz="2400" dirty="0"/>
              <a:t> </a:t>
            </a:r>
            <a:r>
              <a:rPr lang="en-ZA" sz="2400" dirty="0" err="1"/>
              <a:t>AQxxxx</a:t>
            </a:r>
            <a:r>
              <a:rPr lang="en-ZA" sz="2400" dirty="0"/>
              <a:t> </a:t>
            </a:r>
            <a:r>
              <a:rPr lang="en-GB" sz="2400" dirty="0">
                <a:sym typeface="Symbol"/>
              </a:rPr>
              <a:t>		 	</a:t>
            </a:r>
          </a:p>
          <a:p>
            <a:pPr>
              <a:buNone/>
            </a:pPr>
            <a:r>
              <a:rPr lang="en-ZA" sz="2400" dirty="0">
                <a:solidFill>
                  <a:srgbClr val="FF0000"/>
                </a:solidFill>
                <a:latin typeface="Times New Roman"/>
                <a:ea typeface="Times New Roman"/>
                <a:cs typeface="Times New Roman"/>
              </a:rPr>
              <a:t>♥ </a:t>
            </a:r>
            <a:r>
              <a:rPr lang="en-ZA" sz="2400" dirty="0" err="1">
                <a:latin typeface="Times New Roman"/>
                <a:ea typeface="Times New Roman"/>
                <a:cs typeface="Times New Roman"/>
              </a:rPr>
              <a:t>Ax</a:t>
            </a:r>
            <a:r>
              <a:rPr lang="en-ZA" sz="2400" dirty="0">
                <a:latin typeface="Times New Roman"/>
                <a:ea typeface="Times New Roman"/>
                <a:cs typeface="Times New Roman"/>
              </a:rPr>
              <a:t>					</a:t>
            </a:r>
            <a:r>
              <a:rPr lang="en-ZA" sz="2400" dirty="0"/>
              <a:t> xxx </a:t>
            </a:r>
            <a:r>
              <a:rPr lang="en-ZA" sz="2400" dirty="0">
                <a:latin typeface="Times New Roman"/>
                <a:ea typeface="Times New Roman"/>
                <a:cs typeface="Times New Roman"/>
              </a:rPr>
              <a:t>			</a:t>
            </a:r>
            <a:endParaRPr lang="en-ZA" sz="2400" dirty="0">
              <a:solidFill>
                <a:srgbClr val="FF0000"/>
              </a:solidFill>
              <a:latin typeface="Times New Roman"/>
              <a:ea typeface="Times New Roman"/>
              <a:cs typeface="Times New Roman"/>
            </a:endParaRPr>
          </a:p>
          <a:p>
            <a:pPr>
              <a:buNone/>
            </a:pPr>
            <a:r>
              <a:rPr lang="en-ZA" sz="2400" dirty="0">
                <a:solidFill>
                  <a:srgbClr val="FF0000"/>
                </a:solidFill>
                <a:latin typeface="inherit"/>
                <a:ea typeface="Times New Roman"/>
                <a:cs typeface="Times New Roman"/>
              </a:rPr>
              <a:t>♦  </a:t>
            </a:r>
            <a:r>
              <a:rPr lang="en-ZA" sz="2400" dirty="0">
                <a:ea typeface="Times New Roman"/>
                <a:cs typeface="Times New Roman"/>
              </a:rPr>
              <a:t>xx					 x			</a:t>
            </a:r>
            <a:endParaRPr lang="en-ZA" sz="2400" dirty="0">
              <a:solidFill>
                <a:srgbClr val="FF0000"/>
              </a:solidFill>
              <a:ea typeface="Times New Roman"/>
              <a:cs typeface="Times New Roman"/>
            </a:endParaRPr>
          </a:p>
          <a:p>
            <a:pPr>
              <a:buFont typeface="Symbol" pitchFamily="18" charset="2"/>
              <a:buChar char="§"/>
            </a:pPr>
            <a:r>
              <a:rPr lang="en-GB" sz="2400" dirty="0">
                <a:sym typeface="Symbol"/>
              </a:rPr>
              <a:t> </a:t>
            </a:r>
            <a:r>
              <a:rPr lang="en-GB" sz="2400" dirty="0" err="1">
                <a:sym typeface="Symbol"/>
              </a:rPr>
              <a:t>AQx</a:t>
            </a:r>
            <a:r>
              <a:rPr lang="en-GB" sz="2400" dirty="0">
                <a:sym typeface="Symbol"/>
              </a:rPr>
              <a:t>					</a:t>
            </a:r>
            <a:r>
              <a:rPr lang="en-GB" sz="2400" dirty="0" err="1">
                <a:sym typeface="Symbol"/>
              </a:rPr>
              <a:t>AJxx</a:t>
            </a:r>
            <a:endParaRPr lang="en-ZA" sz="2400" u="sn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Maximal (Invitational) Doubles and at last a PENALTY DOUBLE</a:t>
            </a:r>
          </a:p>
        </p:txBody>
      </p:sp>
      <p:graphicFrame>
        <p:nvGraphicFramePr>
          <p:cNvPr id="4" name="Table 3"/>
          <p:cNvGraphicFramePr>
            <a:graphicFrameLocks noGrp="1"/>
          </p:cNvGraphicFramePr>
          <p:nvPr>
            <p:extLst>
              <p:ext uri="{D42A27DB-BD31-4B8C-83A1-F6EECF244321}">
                <p14:modId xmlns:p14="http://schemas.microsoft.com/office/powerpoint/2010/main" val="1698397117"/>
              </p:ext>
            </p:extLst>
          </p:nvPr>
        </p:nvGraphicFramePr>
        <p:xfrm>
          <a:off x="0" y="1397000"/>
          <a:ext cx="9144000" cy="5721270"/>
        </p:xfrm>
        <a:graphic>
          <a:graphicData uri="http://schemas.openxmlformats.org/drawingml/2006/table">
            <a:tbl>
              <a:tblPr firstRow="1" bandRow="1">
                <a:tableStyleId>{5C22544A-7EE6-4342-B048-85BDC9FD1C3A}</a:tableStyleId>
              </a:tblPr>
              <a:tblGrid>
                <a:gridCol w="2195736">
                  <a:extLst>
                    <a:ext uri="{9D8B030D-6E8A-4147-A177-3AD203B41FA5}">
                      <a16:colId xmlns:a16="http://schemas.microsoft.com/office/drawing/2014/main" val="20000"/>
                    </a:ext>
                  </a:extLst>
                </a:gridCol>
                <a:gridCol w="6948264">
                  <a:extLst>
                    <a:ext uri="{9D8B030D-6E8A-4147-A177-3AD203B41FA5}">
                      <a16:colId xmlns:a16="http://schemas.microsoft.com/office/drawing/2014/main" val="20001"/>
                    </a:ext>
                  </a:extLst>
                </a:gridCol>
              </a:tblGrid>
              <a:tr h="362146">
                <a:tc>
                  <a:txBody>
                    <a:bodyPr/>
                    <a:lstStyle/>
                    <a:p>
                      <a:r>
                        <a:rPr lang="en-ZA" dirty="0"/>
                        <a:t>Bid </a:t>
                      </a:r>
                    </a:p>
                  </a:txBody>
                  <a:tcPr/>
                </a:tc>
                <a:tc>
                  <a:txBody>
                    <a:bodyPr/>
                    <a:lstStyle/>
                    <a:p>
                      <a:r>
                        <a:rPr lang="en-ZA" dirty="0"/>
                        <a:t>Meaning</a:t>
                      </a:r>
                    </a:p>
                  </a:txBody>
                  <a:tcPr/>
                </a:tc>
                <a:extLst>
                  <a:ext uri="{0D108BD9-81ED-4DB2-BD59-A6C34878D82A}">
                    <a16:rowId xmlns:a16="http://schemas.microsoft.com/office/drawing/2014/main" val="10000"/>
                  </a:ext>
                </a:extLst>
              </a:tr>
              <a:tr h="362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(1</a:t>
                      </a:r>
                      <a:r>
                        <a:rPr lang="en-ZA" sz="1600" b="1" dirty="0">
                          <a:solidFill>
                            <a:srgbClr val="FF0000"/>
                          </a:solidFill>
                        </a:rPr>
                        <a:t>♥</a:t>
                      </a:r>
                      <a:r>
                        <a:rPr lang="en-ZA" sz="1600" b="1" dirty="0"/>
                        <a:t>) - 1♠  - (3</a:t>
                      </a:r>
                      <a:r>
                        <a:rPr lang="en-ZA" sz="1600" b="1" dirty="0">
                          <a:solidFill>
                            <a:srgbClr val="FF0000"/>
                          </a:solidFill>
                        </a:rPr>
                        <a:t>♥</a:t>
                      </a:r>
                      <a:r>
                        <a:rPr lang="en-ZA" sz="1600" b="1" dirty="0"/>
                        <a:t>) – 3 ♠ </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3S</a:t>
                      </a:r>
                      <a:r>
                        <a:rPr lang="en-ZA" sz="1600" dirty="0"/>
                        <a:t> is merely a competitive bid to play with no interest in bidding game</a:t>
                      </a:r>
                    </a:p>
                  </a:txBody>
                  <a:tcPr/>
                </a:tc>
                <a:extLst>
                  <a:ext uri="{0D108BD9-81ED-4DB2-BD59-A6C34878D82A}">
                    <a16:rowId xmlns:a16="http://schemas.microsoft.com/office/drawing/2014/main" val="10001"/>
                  </a:ext>
                </a:extLst>
              </a:tr>
              <a:tr h="3621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(1</a:t>
                      </a:r>
                      <a:r>
                        <a:rPr lang="en-ZA" sz="1600" b="1" dirty="0">
                          <a:solidFill>
                            <a:srgbClr val="FF0000"/>
                          </a:solidFill>
                        </a:rPr>
                        <a:t>♥</a:t>
                      </a:r>
                      <a:r>
                        <a:rPr lang="en-ZA" sz="1600" b="1" dirty="0"/>
                        <a:t>) - 1♠  - (3</a:t>
                      </a:r>
                      <a:r>
                        <a:rPr lang="en-ZA" sz="1600" b="1" dirty="0">
                          <a:solidFill>
                            <a:srgbClr val="FF0000"/>
                          </a:solidFill>
                        </a:rPr>
                        <a:t>♥</a:t>
                      </a:r>
                      <a:r>
                        <a:rPr lang="en-ZA" sz="1600" b="1" dirty="0"/>
                        <a:t>) – X</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solidFill>
                            <a:srgbClr val="FF0000"/>
                          </a:solidFill>
                        </a:rPr>
                        <a:t>X</a:t>
                      </a:r>
                      <a:r>
                        <a:rPr lang="en-ZA" sz="1600" dirty="0">
                          <a:solidFill>
                            <a:srgbClr val="FF0000"/>
                          </a:solidFill>
                        </a:rPr>
                        <a:t> shows interest in game if partner has extra values</a:t>
                      </a:r>
                    </a:p>
                  </a:txBody>
                  <a:tcPr/>
                </a:tc>
                <a:extLst>
                  <a:ext uri="{0D108BD9-81ED-4DB2-BD59-A6C34878D82A}">
                    <a16:rowId xmlns:a16="http://schemas.microsoft.com/office/drawing/2014/main" val="10002"/>
                  </a:ext>
                </a:extLst>
              </a:tr>
              <a:tr h="2616488">
                <a:tc>
                  <a:txBody>
                    <a:bodyPr/>
                    <a:lstStyle/>
                    <a:p>
                      <a:r>
                        <a:rPr lang="en-ZA" sz="1600" b="1" dirty="0"/>
                        <a:t>1♠  - (2</a:t>
                      </a:r>
                      <a:r>
                        <a:rPr lang="en-ZA" sz="1600" dirty="0">
                          <a:solidFill>
                            <a:srgbClr val="FF0000"/>
                          </a:solidFill>
                          <a:latin typeface="inherit"/>
                          <a:ea typeface="Times New Roman"/>
                          <a:cs typeface="Times New Roman"/>
                        </a:rPr>
                        <a:t>♦</a:t>
                      </a:r>
                      <a:r>
                        <a:rPr lang="en-ZA" sz="1600" b="1" dirty="0"/>
                        <a:t>) - 2♠ - (3</a:t>
                      </a:r>
                      <a:r>
                        <a:rPr lang="en-ZA" sz="1600" dirty="0">
                          <a:solidFill>
                            <a:srgbClr val="FF0000"/>
                          </a:solidFill>
                          <a:latin typeface="inherit"/>
                          <a:ea typeface="Times New Roman"/>
                          <a:cs typeface="Times New Roman"/>
                        </a:rPr>
                        <a:t>♦</a:t>
                      </a:r>
                      <a:r>
                        <a:rPr lang="en-ZA" sz="1600" b="1" dirty="0"/>
                        <a:t>);</a:t>
                      </a:r>
                    </a:p>
                    <a:p>
                      <a:r>
                        <a:rPr lang="en-ZA" sz="1600" b="1" dirty="0"/>
                        <a:t>X</a:t>
                      </a:r>
                      <a:endParaRPr lang="en-ZA" sz="1600" dirty="0"/>
                    </a:p>
                  </a:txBody>
                  <a:tcPr/>
                </a:tc>
                <a:tc>
                  <a:txBody>
                    <a:bodyPr/>
                    <a:lstStyle/>
                    <a:p>
                      <a:r>
                        <a:rPr lang="en-ZA" sz="1600" b="1" dirty="0"/>
                        <a:t>X </a:t>
                      </a:r>
                      <a:r>
                        <a:rPr lang="en-ZA" sz="1600" dirty="0"/>
                        <a:t>shows interest in game if partner has extra values</a:t>
                      </a:r>
                    </a:p>
                    <a:p>
                      <a:endParaRPr lang="en-ZA" sz="1600" b="1" dirty="0"/>
                    </a:p>
                    <a:p>
                      <a:r>
                        <a:rPr lang="en-ZA" sz="1600" dirty="0"/>
                        <a:t>1.Pass is the decision to defend against 3 D  by the opponents</a:t>
                      </a:r>
                    </a:p>
                    <a:p>
                      <a:r>
                        <a:rPr lang="en-ZA" sz="1600" dirty="0"/>
                        <a:t>2.A bid of 3H, since there is room for this bid, is reserved as game generally  invitational. and is definitely forcing to 3 Spades. This bid is considered to be conventional</a:t>
                      </a:r>
                    </a:p>
                    <a:p>
                      <a:r>
                        <a:rPr lang="en-ZA" sz="1600" dirty="0"/>
                        <a:t>3.A bid of 3S is generally agreed to mean a sign-off in the original suit.</a:t>
                      </a:r>
                    </a:p>
                    <a:p>
                      <a:r>
                        <a:rPr lang="en-ZA" sz="1600" dirty="0"/>
                        <a:t>4.A double can then be considered to be and/or converted to a penalty double. This is an optional partnership agreement</a:t>
                      </a:r>
                    </a:p>
                    <a:p>
                      <a:r>
                        <a:rPr lang="en-ZA" sz="1600" dirty="0"/>
                        <a:t>NOTE PENALTY DOUBLESS APPLY ONLY IF WE HAD THE SPACE TO SHOW OUR STRENGTH </a:t>
                      </a:r>
                    </a:p>
                    <a:p>
                      <a:r>
                        <a:rPr lang="en-ZA" sz="1600" dirty="0"/>
                        <a:t>If opponents overcalled 2</a:t>
                      </a:r>
                      <a:r>
                        <a:rPr lang="en-ZA" sz="1600" dirty="0">
                          <a:latin typeface="Times New Roman"/>
                          <a:ea typeface="Times New Roman"/>
                          <a:cs typeface="Times New Roman"/>
                        </a:rPr>
                        <a:t>♣ and opponents raised to 3♣ then X is PENALTIES</a:t>
                      </a:r>
                      <a:endParaRPr lang="en-ZA" sz="1600" dirty="0"/>
                    </a:p>
                  </a:txBody>
                  <a:tcPr/>
                </a:tc>
                <a:extLst>
                  <a:ext uri="{0D108BD9-81ED-4DB2-BD59-A6C34878D82A}">
                    <a16:rowId xmlns:a16="http://schemas.microsoft.com/office/drawing/2014/main" val="10003"/>
                  </a:ext>
                </a:extLst>
              </a:tr>
              <a:tr h="660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(1</a:t>
                      </a:r>
                      <a:r>
                        <a:rPr lang="en-ZA" sz="1600" dirty="0">
                          <a:solidFill>
                            <a:srgbClr val="FF0000"/>
                          </a:solidFill>
                          <a:latin typeface="inherit"/>
                          <a:ea typeface="Times New Roman"/>
                          <a:cs typeface="Times New Roman"/>
                        </a:rPr>
                        <a:t>♦</a:t>
                      </a:r>
                      <a:r>
                        <a:rPr lang="en-ZA" sz="1600" b="1" dirty="0"/>
                        <a:t>) - 1</a:t>
                      </a:r>
                      <a:r>
                        <a:rPr lang="en-ZA" sz="1600" b="1" dirty="0">
                          <a:solidFill>
                            <a:srgbClr val="FF0000"/>
                          </a:solidFill>
                        </a:rPr>
                        <a:t>♥</a:t>
                      </a:r>
                      <a:r>
                        <a:rPr lang="en-ZA" sz="1600" b="1" dirty="0"/>
                        <a:t> - (2</a:t>
                      </a:r>
                      <a:r>
                        <a:rPr lang="en-ZA" sz="1600" dirty="0">
                          <a:solidFill>
                            <a:srgbClr val="FF0000"/>
                          </a:solidFill>
                          <a:latin typeface="inherit"/>
                          <a:ea typeface="Times New Roman"/>
                          <a:cs typeface="Times New Roman"/>
                        </a:rPr>
                        <a:t>♦</a:t>
                      </a:r>
                      <a:r>
                        <a:rPr lang="en-ZA" sz="1600" b="1" dirty="0"/>
                        <a:t>) - 2</a:t>
                      </a:r>
                      <a:r>
                        <a:rPr lang="en-ZA" sz="1600" b="1" dirty="0">
                          <a:solidFill>
                            <a:srgbClr val="FF0000"/>
                          </a:solidFill>
                        </a:rPr>
                        <a:t>♥</a:t>
                      </a:r>
                      <a:r>
                        <a:rPr lang="en-ZA" sz="1600" b="1" dirty="0"/>
                        <a:t>;</a:t>
                      </a:r>
                      <a:br>
                        <a:rPr lang="en-ZA" sz="1600" b="1" dirty="0"/>
                      </a:br>
                      <a:r>
                        <a:rPr lang="en-ZA" sz="1600" b="1" dirty="0"/>
                        <a:t>(3</a:t>
                      </a:r>
                      <a:r>
                        <a:rPr lang="en-ZA" sz="1600" dirty="0">
                          <a:solidFill>
                            <a:srgbClr val="FF0000"/>
                          </a:solidFill>
                          <a:latin typeface="inherit"/>
                          <a:ea typeface="Times New Roman"/>
                          <a:cs typeface="Times New Roman"/>
                        </a:rPr>
                        <a:t>♦</a:t>
                      </a:r>
                      <a:r>
                        <a:rPr lang="en-ZA" sz="1600" b="1" dirty="0"/>
                        <a:t>) - P - (P) – X</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X</a:t>
                      </a:r>
                      <a:r>
                        <a:rPr lang="en-ZA" sz="1600" dirty="0"/>
                        <a:t> here is a cooperative (optional) Double, primarily interested in penalizing opponents since partner did not actively raise to </a:t>
                      </a:r>
                      <a:r>
                        <a:rPr lang="en-ZA" sz="1600" b="1" dirty="0"/>
                        <a:t>3H</a:t>
                      </a:r>
                      <a:endParaRPr lang="en-ZA" sz="1600" dirty="0"/>
                    </a:p>
                  </a:txBody>
                  <a:tcPr/>
                </a:tc>
                <a:extLst>
                  <a:ext uri="{0D108BD9-81ED-4DB2-BD59-A6C34878D82A}">
                    <a16:rowId xmlns:a16="http://schemas.microsoft.com/office/drawing/2014/main" val="10004"/>
                  </a:ext>
                </a:extLst>
              </a:tr>
              <a:tr h="590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t> (1</a:t>
                      </a:r>
                      <a:r>
                        <a:rPr lang="en-ZA" sz="1600" dirty="0">
                          <a:latin typeface="Times New Roman"/>
                          <a:ea typeface="Times New Roman"/>
                          <a:cs typeface="Times New Roman"/>
                        </a:rPr>
                        <a:t>♣</a:t>
                      </a:r>
                      <a:r>
                        <a:rPr lang="en-ZA" sz="1600" b="1" dirty="0"/>
                        <a:t>) - 1</a:t>
                      </a:r>
                      <a:r>
                        <a:rPr lang="en-ZA" sz="1600" b="1" dirty="0">
                          <a:solidFill>
                            <a:srgbClr val="FF0000"/>
                          </a:solidFill>
                        </a:rPr>
                        <a:t>♥</a:t>
                      </a:r>
                      <a:r>
                        <a:rPr lang="en-ZA" sz="1600" b="1" dirty="0"/>
                        <a:t> - (2</a:t>
                      </a:r>
                      <a:r>
                        <a:rPr lang="en-ZA" sz="1600" dirty="0">
                          <a:latin typeface="Times New Roman"/>
                          <a:ea typeface="Times New Roman"/>
                          <a:cs typeface="Times New Roman"/>
                        </a:rPr>
                        <a:t>♣</a:t>
                      </a:r>
                      <a:r>
                        <a:rPr lang="en-ZA" sz="1600" b="1" dirty="0"/>
                        <a:t>) - P;</a:t>
                      </a:r>
                      <a:br>
                        <a:rPr lang="en-ZA" sz="1600" b="1" dirty="0"/>
                      </a:br>
                      <a:r>
                        <a:rPr lang="en-ZA" sz="1600" b="1" dirty="0"/>
                        <a:t>(P) - 2</a:t>
                      </a:r>
                      <a:r>
                        <a:rPr lang="en-ZA" sz="1600" b="1" dirty="0">
                          <a:solidFill>
                            <a:srgbClr val="FF0000"/>
                          </a:solidFill>
                        </a:rPr>
                        <a:t>♥</a:t>
                      </a:r>
                      <a:r>
                        <a:rPr lang="en-ZA" sz="1600" b="1" dirty="0"/>
                        <a:t> - (3</a:t>
                      </a:r>
                      <a:r>
                        <a:rPr lang="en-ZA" sz="1600" dirty="0">
                          <a:latin typeface="Times New Roman"/>
                          <a:ea typeface="Times New Roman"/>
                          <a:cs typeface="Times New Roman"/>
                        </a:rPr>
                        <a:t>♣)</a:t>
                      </a:r>
                      <a:r>
                        <a:rPr lang="en-ZA" sz="1600" b="1" dirty="0"/>
                        <a:t> - X</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X</a:t>
                      </a:r>
                      <a:r>
                        <a:rPr lang="en-ZA" sz="1600" dirty="0"/>
                        <a:t> here is for penalty - no fit with partner in Hearts</a:t>
                      </a:r>
                    </a:p>
                    <a:p>
                      <a:endParaRPr lang="en-ZA" sz="1600" dirty="0"/>
                    </a:p>
                  </a:txBody>
                  <a:tcPr/>
                </a:tc>
                <a:extLst>
                  <a:ext uri="{0D108BD9-81ED-4DB2-BD59-A6C34878D82A}">
                    <a16:rowId xmlns:a16="http://schemas.microsoft.com/office/drawing/2014/main" val="10005"/>
                  </a:ext>
                </a:extLst>
              </a:tr>
              <a:tr h="362146">
                <a:tc>
                  <a:txBody>
                    <a:bodyPr/>
                    <a:lstStyle/>
                    <a:p>
                      <a:endParaRPr lang="en-ZA" sz="1600" dirty="0"/>
                    </a:p>
                  </a:txBody>
                  <a:tcPr/>
                </a:tc>
                <a:tc>
                  <a:txBody>
                    <a:bodyPr/>
                    <a:lstStyle/>
                    <a:p>
                      <a:endParaRPr lang="en-ZA" sz="1600"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Maximal (Invitational) Doubles</a:t>
            </a:r>
          </a:p>
        </p:txBody>
      </p:sp>
      <p:pic>
        <p:nvPicPr>
          <p:cNvPr id="1025" name="Picture 1"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pic>
        <p:nvPicPr>
          <p:cNvPr id="8" name="Picture 7">
            <a:extLst>
              <a:ext uri="{FF2B5EF4-FFF2-40B4-BE49-F238E27FC236}">
                <a16:creationId xmlns:a16="http://schemas.microsoft.com/office/drawing/2014/main" id="{8C28864E-E97A-49A6-BD31-76EF5F5632B8}"/>
              </a:ext>
            </a:extLst>
          </p:cNvPr>
          <p:cNvPicPr/>
          <p:nvPr/>
        </p:nvPicPr>
        <p:blipFill rotWithShape="1">
          <a:blip r:embed="rId3" cstate="print">
            <a:alphaModFix amt="13000"/>
            <a:extLst>
              <a:ext uri="{28A0092B-C50C-407E-A947-70E740481C1C}">
                <a14:useLocalDpi xmlns:a14="http://schemas.microsoft.com/office/drawing/2010/main" val="0"/>
              </a:ext>
            </a:extLst>
          </a:blip>
          <a:srcRect l="13053"/>
          <a:stretch/>
        </p:blipFill>
        <p:spPr bwMode="auto">
          <a:xfrm>
            <a:off x="2126285" y="27394"/>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pic>
        <p:nvPicPr>
          <p:cNvPr id="1026" name="Picture 2" descr="http://www.bridgeguys.com/graphics/d.gif"/>
          <p:cNvPicPr>
            <a:picLocks noChangeAspect="1" noChangeArrowheads="1"/>
          </p:cNvPicPr>
          <p:nvPr/>
        </p:nvPicPr>
        <p:blipFill>
          <a:blip r:embed="rId4"/>
          <a:srcRect/>
          <a:stretch>
            <a:fillRect/>
          </a:stretch>
        </p:blipFill>
        <p:spPr bwMode="auto">
          <a:xfrm>
            <a:off x="0" y="0"/>
            <a:ext cx="123825" cy="104775"/>
          </a:xfrm>
          <a:prstGeom prst="rect">
            <a:avLst/>
          </a:prstGeom>
          <a:noFill/>
        </p:spPr>
      </p:pic>
      <p:pic>
        <p:nvPicPr>
          <p:cNvPr id="1027" name="Picture 3"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sp>
        <p:nvSpPr>
          <p:cNvPr id="7" name="Rectangle 6"/>
          <p:cNvSpPr/>
          <p:nvPr/>
        </p:nvSpPr>
        <p:spPr>
          <a:xfrm>
            <a:off x="1000100" y="1357298"/>
            <a:ext cx="6286528" cy="4524315"/>
          </a:xfrm>
          <a:prstGeom prst="rect">
            <a:avLst/>
          </a:prstGeom>
        </p:spPr>
        <p:txBody>
          <a:bodyPr wrap="square">
            <a:spAutoFit/>
          </a:bodyPr>
          <a:lstStyle/>
          <a:p>
            <a:r>
              <a:rPr lang="en-ZA" dirty="0"/>
              <a:t>The Maximal Double is not only on by Opener, here’s an example when the </a:t>
            </a:r>
            <a:r>
              <a:rPr lang="en-ZA" dirty="0" err="1"/>
              <a:t>Overcaller</a:t>
            </a:r>
            <a:r>
              <a:rPr lang="en-ZA" dirty="0"/>
              <a:t> can use the convention:</a:t>
            </a:r>
          </a:p>
          <a:p>
            <a:endParaRPr lang="en-ZA" dirty="0"/>
          </a:p>
          <a:p>
            <a:r>
              <a:rPr lang="en-ZA" i="1" dirty="0"/>
              <a:t>West North East South</a:t>
            </a:r>
            <a:endParaRPr lang="en-ZA" dirty="0"/>
          </a:p>
          <a:p>
            <a:r>
              <a:rPr lang="en-ZA" b="1" dirty="0"/>
              <a:t>1</a:t>
            </a:r>
            <a:r>
              <a:rPr lang="en-ZA" b="1" dirty="0">
                <a:solidFill>
                  <a:srgbClr val="FF0000"/>
                </a:solidFill>
              </a:rPr>
              <a:t>♥</a:t>
            </a:r>
            <a:r>
              <a:rPr lang="en-ZA" b="1" dirty="0"/>
              <a:t>        1♠     2</a:t>
            </a:r>
            <a:r>
              <a:rPr lang="en-ZA" b="1" dirty="0">
                <a:solidFill>
                  <a:srgbClr val="FF0000"/>
                </a:solidFill>
              </a:rPr>
              <a:t>♥  </a:t>
            </a:r>
            <a:r>
              <a:rPr lang="en-ZA" b="1" dirty="0"/>
              <a:t>    2♠ </a:t>
            </a:r>
          </a:p>
          <a:p>
            <a:r>
              <a:rPr lang="en-ZA" b="1" dirty="0"/>
              <a:t>3</a:t>
            </a:r>
            <a:r>
              <a:rPr lang="en-ZA" b="1" dirty="0">
                <a:solidFill>
                  <a:srgbClr val="FF0000"/>
                </a:solidFill>
              </a:rPr>
              <a:t>♥         </a:t>
            </a:r>
            <a:r>
              <a:rPr lang="en-ZA" b="1" dirty="0"/>
              <a:t>??</a:t>
            </a:r>
            <a:endParaRPr lang="en-ZA" dirty="0"/>
          </a:p>
          <a:p>
            <a:r>
              <a:rPr lang="en-ZA" dirty="0"/>
              <a:t>Yes, it’s the same basic situation!</a:t>
            </a:r>
          </a:p>
          <a:p>
            <a:r>
              <a:rPr lang="en-ZA" dirty="0"/>
              <a:t>Here’s another sequence</a:t>
            </a:r>
          </a:p>
          <a:p>
            <a:endParaRPr lang="en-ZA" dirty="0"/>
          </a:p>
          <a:p>
            <a:r>
              <a:rPr lang="en-ZA" i="1" dirty="0"/>
              <a:t>West North East South</a:t>
            </a:r>
            <a:endParaRPr lang="en-ZA" dirty="0"/>
          </a:p>
          <a:p>
            <a:r>
              <a:rPr lang="en-ZA" b="1" dirty="0"/>
              <a:t>Pass   </a:t>
            </a:r>
            <a:r>
              <a:rPr lang="en-ZA" b="1" dirty="0" err="1"/>
              <a:t>Pass</a:t>
            </a:r>
            <a:r>
              <a:rPr lang="en-ZA" b="1" dirty="0"/>
              <a:t>    1</a:t>
            </a:r>
            <a:r>
              <a:rPr lang="en-ZA" b="1" dirty="0">
                <a:solidFill>
                  <a:srgbClr val="FF0000"/>
                </a:solidFill>
              </a:rPr>
              <a:t>♥        </a:t>
            </a:r>
            <a:r>
              <a:rPr lang="en-ZA" b="1" dirty="0"/>
              <a:t>Dbl </a:t>
            </a:r>
          </a:p>
          <a:p>
            <a:r>
              <a:rPr lang="en-ZA" b="1" dirty="0"/>
              <a:t>2</a:t>
            </a:r>
            <a:r>
              <a:rPr lang="en-ZA" b="1" dirty="0">
                <a:solidFill>
                  <a:srgbClr val="FF0000"/>
                </a:solidFill>
              </a:rPr>
              <a:t>♥</a:t>
            </a:r>
            <a:r>
              <a:rPr lang="en-ZA" b="1" dirty="0"/>
              <a:t>     2♠       3</a:t>
            </a:r>
            <a:r>
              <a:rPr lang="en-ZA" b="1" dirty="0">
                <a:solidFill>
                  <a:srgbClr val="FF0000"/>
                </a:solidFill>
              </a:rPr>
              <a:t>♥        </a:t>
            </a:r>
            <a:r>
              <a:rPr lang="en-ZA" b="1" dirty="0"/>
              <a:t>??</a:t>
            </a:r>
          </a:p>
          <a:p>
            <a:endParaRPr lang="en-ZA" dirty="0"/>
          </a:p>
          <a:p>
            <a:r>
              <a:rPr lang="en-ZA" dirty="0"/>
              <a:t>Yes, a similar type of auction. South  has introduced Spades into the auction, albeit indirectly, North has raised, and South can now make a game try via the same Maximal Double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ACA5CF-809B-4A38-AEB4-EAAC7EE8705E}"/>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2" name="Title 1"/>
          <p:cNvSpPr>
            <a:spLocks noGrp="1"/>
          </p:cNvSpPr>
          <p:nvPr>
            <p:ph type="title"/>
          </p:nvPr>
        </p:nvSpPr>
        <p:spPr>
          <a:xfrm>
            <a:off x="0" y="274638"/>
            <a:ext cx="9144000" cy="1143000"/>
          </a:xfrm>
        </p:spPr>
        <p:txBody>
          <a:bodyPr>
            <a:normAutofit fontScale="90000"/>
          </a:bodyPr>
          <a:lstStyle/>
          <a:p>
            <a:r>
              <a:rPr lang="en-ZA" dirty="0"/>
              <a:t>6. Responsive double after partner Doubles</a:t>
            </a:r>
          </a:p>
        </p:txBody>
      </p:sp>
      <p:sp>
        <p:nvSpPr>
          <p:cNvPr id="3" name="TextBox 2"/>
          <p:cNvSpPr txBox="1"/>
          <p:nvPr/>
        </p:nvSpPr>
        <p:spPr>
          <a:xfrm>
            <a:off x="214282" y="1214422"/>
            <a:ext cx="8715404" cy="6186309"/>
          </a:xfrm>
          <a:prstGeom prst="rect">
            <a:avLst/>
          </a:prstGeom>
          <a:noFill/>
        </p:spPr>
        <p:txBody>
          <a:bodyPr wrap="square" rtlCol="0">
            <a:spAutoFit/>
          </a:bodyPr>
          <a:lstStyle/>
          <a:p>
            <a:r>
              <a:rPr lang="en-ZA" sz="2800" u="sng" dirty="0"/>
              <a:t>After partner doubles</a:t>
            </a:r>
          </a:p>
          <a:p>
            <a:endParaRPr lang="en-ZA" sz="2800" dirty="0"/>
          </a:p>
          <a:p>
            <a:r>
              <a:rPr lang="en-ZA" sz="2800" dirty="0"/>
              <a:t>If bidding goes</a:t>
            </a:r>
          </a:p>
          <a:p>
            <a:r>
              <a:rPr lang="en-ZA" sz="2800" dirty="0"/>
              <a:t>		(1</a:t>
            </a:r>
            <a:r>
              <a:rPr lang="en-ZA" sz="2800" dirty="0">
                <a:solidFill>
                  <a:srgbClr val="FF0000"/>
                </a:solidFill>
              </a:rPr>
              <a:t>♦</a:t>
            </a:r>
            <a:r>
              <a:rPr lang="en-ZA" sz="2800" dirty="0"/>
              <a:t>) – X– (2</a:t>
            </a:r>
            <a:r>
              <a:rPr lang="en-ZA" sz="2800" dirty="0">
                <a:solidFill>
                  <a:srgbClr val="FF0000"/>
                </a:solidFill>
              </a:rPr>
              <a:t>♦</a:t>
            </a:r>
            <a:r>
              <a:rPr lang="en-ZA" sz="2800" dirty="0"/>
              <a:t>) - ?</a:t>
            </a:r>
          </a:p>
          <a:p>
            <a:r>
              <a:rPr lang="en-ZA" sz="2800" dirty="0"/>
              <a:t>♠ Q9xx </a:t>
            </a:r>
            <a:r>
              <a:rPr lang="en-ZA" sz="2800" dirty="0">
                <a:solidFill>
                  <a:srgbClr val="FF0000"/>
                </a:solidFill>
              </a:rPr>
              <a:t>♥</a:t>
            </a:r>
            <a:r>
              <a:rPr lang="en-ZA" sz="2800" dirty="0"/>
              <a:t> Jxxx </a:t>
            </a:r>
            <a:r>
              <a:rPr lang="en-ZA" sz="2800" dirty="0">
                <a:solidFill>
                  <a:srgbClr val="FF0000"/>
                </a:solidFill>
              </a:rPr>
              <a:t>♦</a:t>
            </a:r>
            <a:r>
              <a:rPr lang="en-ZA" sz="2800" dirty="0"/>
              <a:t> </a:t>
            </a:r>
            <a:r>
              <a:rPr lang="en-ZA" sz="2800" dirty="0" err="1"/>
              <a:t>ATx</a:t>
            </a:r>
            <a:r>
              <a:rPr lang="en-ZA" sz="2800" dirty="0"/>
              <a:t> ♣ 10x</a:t>
            </a:r>
          </a:p>
          <a:p>
            <a:endParaRPr lang="en-ZA" sz="2800" dirty="0"/>
          </a:p>
          <a:p>
            <a:r>
              <a:rPr lang="en-ZA" sz="2800" dirty="0"/>
              <a:t>Responsive double is used only when </a:t>
            </a:r>
          </a:p>
          <a:p>
            <a:pPr marL="514350" indent="-514350">
              <a:buFont typeface="+mj-lt"/>
              <a:buAutoNum type="arabicPeriod"/>
            </a:pPr>
            <a:r>
              <a:rPr lang="en-ZA" sz="2800" dirty="0"/>
              <a:t>If the opponents are bidding a Minor we promise both Majors</a:t>
            </a:r>
          </a:p>
          <a:p>
            <a:pPr marL="514350" indent="-514350">
              <a:buFont typeface="+mj-lt"/>
              <a:buAutoNum type="arabicPeriod"/>
            </a:pPr>
            <a:r>
              <a:rPr lang="en-ZA" sz="2800" dirty="0"/>
              <a:t>If the opponents are bidding a Major we promise both Minors</a:t>
            </a:r>
          </a:p>
          <a:p>
            <a:pPr marL="514350" indent="-514350">
              <a:buFont typeface="+mj-lt"/>
              <a:buAutoNum type="arabicPeriod"/>
            </a:pPr>
            <a:r>
              <a:rPr lang="en-ZA" sz="2800" dirty="0"/>
              <a:t>Your partnership must decide how high to play them (Experts suggest up to 4</a:t>
            </a:r>
            <a:r>
              <a:rPr lang="en-ZA" sz="2800" dirty="0">
                <a:solidFill>
                  <a:srgbClr val="FF0000"/>
                </a:solidFill>
              </a:rPr>
              <a:t> ♦</a:t>
            </a:r>
            <a:r>
              <a:rPr lang="en-ZA" sz="2800" dirty="0"/>
              <a:t>)</a:t>
            </a:r>
          </a:p>
          <a:p>
            <a:endParaRPr lang="en-ZA"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Responsive double</a:t>
            </a:r>
          </a:p>
        </p:txBody>
      </p:sp>
      <p:graphicFrame>
        <p:nvGraphicFramePr>
          <p:cNvPr id="4" name="Table 3"/>
          <p:cNvGraphicFramePr>
            <a:graphicFrameLocks noGrp="1"/>
          </p:cNvGraphicFramePr>
          <p:nvPr>
            <p:extLst>
              <p:ext uri="{D42A27DB-BD31-4B8C-83A1-F6EECF244321}">
                <p14:modId xmlns:p14="http://schemas.microsoft.com/office/powerpoint/2010/main" val="2802137758"/>
              </p:ext>
            </p:extLst>
          </p:nvPr>
        </p:nvGraphicFramePr>
        <p:xfrm>
          <a:off x="0" y="1142984"/>
          <a:ext cx="9144000" cy="4455160"/>
        </p:xfrm>
        <a:graphic>
          <a:graphicData uri="http://schemas.openxmlformats.org/drawingml/2006/table">
            <a:tbl>
              <a:tblPr firstRow="1" bandRow="1">
                <a:tableStyleId>{5C22544A-7EE6-4342-B048-85BDC9FD1C3A}</a:tableStyleId>
              </a:tblPr>
              <a:tblGrid>
                <a:gridCol w="1763688">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4499992">
                  <a:extLst>
                    <a:ext uri="{9D8B030D-6E8A-4147-A177-3AD203B41FA5}">
                      <a16:colId xmlns:a16="http://schemas.microsoft.com/office/drawing/2014/main" val="20002"/>
                    </a:ext>
                  </a:extLst>
                </a:gridCol>
              </a:tblGrid>
              <a:tr h="370840">
                <a:tc>
                  <a:txBody>
                    <a:bodyPr/>
                    <a:lstStyle/>
                    <a:p>
                      <a:r>
                        <a:rPr lang="en-ZA" dirty="0"/>
                        <a:t>BIDDING</a:t>
                      </a:r>
                    </a:p>
                  </a:txBody>
                  <a:tcPr/>
                </a:tc>
                <a:tc>
                  <a:txBody>
                    <a:bodyPr/>
                    <a:lstStyle/>
                    <a:p>
                      <a:r>
                        <a:rPr lang="en-ZA" dirty="0"/>
                        <a:t>HAND</a:t>
                      </a:r>
                    </a:p>
                  </a:txBody>
                  <a:tcPr/>
                </a:tc>
                <a:tc>
                  <a:txBody>
                    <a:bodyPr/>
                    <a:lstStyle/>
                    <a:p>
                      <a:r>
                        <a:rPr lang="en-ZA" dirty="0"/>
                        <a:t>BID</a:t>
                      </a:r>
                    </a:p>
                  </a:txBody>
                  <a:tcPr/>
                </a:tc>
                <a:extLst>
                  <a:ext uri="{0D108BD9-81ED-4DB2-BD59-A6C34878D82A}">
                    <a16:rowId xmlns:a16="http://schemas.microsoft.com/office/drawing/2014/main" val="10000"/>
                  </a:ext>
                </a:extLst>
              </a:tr>
              <a:tr h="370840">
                <a:tc>
                  <a:txBody>
                    <a:bodyPr/>
                    <a:lstStyle/>
                    <a:p>
                      <a:r>
                        <a:rPr lang="en-ZA" sz="2000" dirty="0"/>
                        <a:t>(1</a:t>
                      </a:r>
                      <a:r>
                        <a:rPr lang="en-ZA" sz="2000" dirty="0">
                          <a:solidFill>
                            <a:srgbClr val="FF0000"/>
                          </a:solidFill>
                          <a:ea typeface="Times New Roman"/>
                          <a:cs typeface="Times New Roman"/>
                        </a:rPr>
                        <a:t>♦</a:t>
                      </a:r>
                      <a:r>
                        <a:rPr lang="en-ZA" sz="2000" dirty="0"/>
                        <a:t>) </a:t>
                      </a:r>
                      <a:r>
                        <a:rPr lang="en-ZA" sz="2000" dirty="0">
                          <a:solidFill>
                            <a:schemeClr val="tx1"/>
                          </a:solidFill>
                          <a:ea typeface="Times New Roman"/>
                          <a:cs typeface="Times New Roman"/>
                        </a:rPr>
                        <a:t>X  </a:t>
                      </a:r>
                      <a:r>
                        <a:rPr lang="en-ZA" sz="2000" dirty="0"/>
                        <a:t>(</a:t>
                      </a:r>
                      <a:r>
                        <a:rPr lang="en-ZA" sz="2000" dirty="0">
                          <a:solidFill>
                            <a:schemeClr val="tx1"/>
                          </a:solidFill>
                          <a:ea typeface="Times New Roman"/>
                          <a:cs typeface="Times New Roman"/>
                        </a:rPr>
                        <a:t>2</a:t>
                      </a:r>
                      <a:r>
                        <a:rPr lang="en-ZA" sz="2000" dirty="0">
                          <a:solidFill>
                            <a:srgbClr val="FF0000"/>
                          </a:solidFill>
                          <a:ea typeface="Times New Roman"/>
                          <a:cs typeface="Times New Roman"/>
                        </a:rPr>
                        <a:t>♦</a:t>
                      </a:r>
                      <a:r>
                        <a:rPr lang="en-ZA" sz="2000" dirty="0"/>
                        <a:t>)  </a:t>
                      </a:r>
                      <a:r>
                        <a:rPr lang="en-ZA" sz="2000" dirty="0">
                          <a:solidFill>
                            <a:schemeClr val="tx1"/>
                          </a:solidFill>
                          <a:ea typeface="Times New Roman"/>
                          <a:cs typeface="Times New Roman"/>
                        </a:rPr>
                        <a:t>?</a:t>
                      </a:r>
                      <a:endParaRPr lang="en-ZA" sz="2000" dirty="0">
                        <a:solidFill>
                          <a:schemeClr val="tx1"/>
                        </a:solidFill>
                      </a:endParaRPr>
                    </a:p>
                  </a:txBody>
                  <a:tcPr/>
                </a:tc>
                <a:tc>
                  <a:txBody>
                    <a:bodyPr/>
                    <a:lstStyle/>
                    <a:p>
                      <a:r>
                        <a:rPr lang="en-GB" sz="2000" dirty="0">
                          <a:sym typeface="Symbol"/>
                        </a:rPr>
                        <a:t></a:t>
                      </a:r>
                      <a:r>
                        <a:rPr lang="en-GB" sz="2000" dirty="0" err="1">
                          <a:sym typeface="Symbol"/>
                        </a:rPr>
                        <a:t>AJxx</a:t>
                      </a:r>
                      <a:r>
                        <a:rPr lang="en-GB" sz="2000" dirty="0">
                          <a:sym typeface="Symbol"/>
                        </a:rPr>
                        <a:t> </a:t>
                      </a:r>
                      <a:r>
                        <a:rPr lang="en-ZA" sz="2000" dirty="0">
                          <a:solidFill>
                            <a:srgbClr val="FF0000"/>
                          </a:solidFill>
                          <a:ea typeface="Times New Roman"/>
                          <a:cs typeface="Times New Roman"/>
                        </a:rPr>
                        <a:t>♥</a:t>
                      </a:r>
                      <a:r>
                        <a:rPr lang="en-ZA" sz="2000" dirty="0" err="1">
                          <a:solidFill>
                            <a:schemeClr val="tx1"/>
                          </a:solidFill>
                          <a:ea typeface="Times New Roman"/>
                          <a:cs typeface="Times New Roman"/>
                        </a:rPr>
                        <a:t>Tx</a:t>
                      </a:r>
                      <a:r>
                        <a:rPr lang="en-ZA" sz="2000" dirty="0" err="1">
                          <a:ea typeface="Times New Roman"/>
                          <a:cs typeface="Times New Roman"/>
                        </a:rPr>
                        <a:t>xx</a:t>
                      </a:r>
                      <a:r>
                        <a:rPr lang="en-ZA" sz="2000" dirty="0">
                          <a:ea typeface="Times New Roman"/>
                          <a:cs typeface="Times New Roman"/>
                        </a:rPr>
                        <a:t> </a:t>
                      </a:r>
                      <a:r>
                        <a:rPr lang="en-ZA" sz="2000" dirty="0">
                          <a:solidFill>
                            <a:srgbClr val="FF0000"/>
                          </a:solidFill>
                          <a:ea typeface="Times New Roman"/>
                          <a:cs typeface="Times New Roman"/>
                        </a:rPr>
                        <a:t>♦</a:t>
                      </a:r>
                      <a:r>
                        <a:rPr lang="en-ZA" sz="2000" dirty="0">
                          <a:ea typeface="Times New Roman"/>
                          <a:cs typeface="Times New Roman"/>
                        </a:rPr>
                        <a:t>xx </a:t>
                      </a:r>
                      <a:r>
                        <a:rPr lang="en-ZA" sz="2000" dirty="0"/>
                        <a:t>♣ </a:t>
                      </a:r>
                      <a:r>
                        <a:rPr lang="en-ZA" sz="2000" dirty="0" err="1"/>
                        <a:t>Jxx</a:t>
                      </a:r>
                      <a:r>
                        <a:rPr lang="en-ZA" sz="2000" dirty="0"/>
                        <a:t> </a:t>
                      </a:r>
                    </a:p>
                  </a:txBody>
                  <a:tcPr/>
                </a:tc>
                <a:tc>
                  <a:txBody>
                    <a:bodyPr/>
                    <a:lstStyle/>
                    <a:p>
                      <a:r>
                        <a:rPr lang="en-ZA" sz="2000" dirty="0"/>
                        <a:t>X</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(1♣) </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X  </a:t>
                      </a:r>
                      <a:r>
                        <a:rPr lang="en-ZA" sz="2000" dirty="0"/>
                        <a:t>(</a:t>
                      </a:r>
                      <a:r>
                        <a:rPr lang="en-ZA" sz="2000" dirty="0">
                          <a:solidFill>
                            <a:schemeClr val="tx1"/>
                          </a:solidFill>
                          <a:ea typeface="Times New Roman"/>
                          <a:cs typeface="Times New Roman"/>
                        </a:rPr>
                        <a:t>2</a:t>
                      </a:r>
                      <a:r>
                        <a:rPr lang="en-ZA" sz="2000" dirty="0"/>
                        <a:t>♣) </a:t>
                      </a:r>
                      <a:r>
                        <a:rPr lang="en-ZA" sz="2000" dirty="0">
                          <a:solidFill>
                            <a:schemeClr val="tx1"/>
                          </a:solidFill>
                          <a:ea typeface="Times New Roman"/>
                          <a:cs typeface="Times New Roman"/>
                        </a:rPr>
                        <a:t> ?</a:t>
                      </a:r>
                      <a:endParaRPr lang="en-ZA" sz="2000" dirty="0">
                        <a:solidFill>
                          <a:schemeClr val="tx1"/>
                        </a:solidFill>
                      </a:endParaRPr>
                    </a:p>
                  </a:txBody>
                  <a:tcPr/>
                </a:tc>
                <a:tc>
                  <a:txBody>
                    <a:bodyPr/>
                    <a:lstStyle/>
                    <a:p>
                      <a:r>
                        <a:rPr lang="en-GB" sz="2000" dirty="0">
                          <a:sym typeface="Symbol"/>
                        </a:rPr>
                        <a:t></a:t>
                      </a:r>
                      <a:r>
                        <a:rPr lang="en-GB" sz="2000" dirty="0" err="1">
                          <a:sym typeface="Symbol"/>
                        </a:rPr>
                        <a:t>AQxx</a:t>
                      </a:r>
                      <a:r>
                        <a:rPr lang="en-GB" sz="2000" dirty="0">
                          <a:sym typeface="Symbol"/>
                        </a:rPr>
                        <a:t> </a:t>
                      </a:r>
                      <a:r>
                        <a:rPr lang="en-ZA" sz="2000" dirty="0">
                          <a:solidFill>
                            <a:srgbClr val="FF0000"/>
                          </a:solidFill>
                          <a:ea typeface="Times New Roman"/>
                          <a:cs typeface="Times New Roman"/>
                        </a:rPr>
                        <a:t>♥</a:t>
                      </a:r>
                      <a:r>
                        <a:rPr lang="en-ZA" sz="2000" dirty="0" err="1">
                          <a:solidFill>
                            <a:schemeClr val="tx1"/>
                          </a:solidFill>
                          <a:ea typeface="Times New Roman"/>
                          <a:cs typeface="Times New Roman"/>
                        </a:rPr>
                        <a:t>KJ</a:t>
                      </a:r>
                      <a:r>
                        <a:rPr lang="en-ZA" sz="2000" dirty="0" err="1">
                          <a:ea typeface="Times New Roman"/>
                          <a:cs typeface="Times New Roman"/>
                        </a:rPr>
                        <a:t>xx</a:t>
                      </a:r>
                      <a:r>
                        <a:rPr lang="en-ZA" sz="2000" dirty="0">
                          <a:ea typeface="Times New Roman"/>
                          <a:cs typeface="Times New Roman"/>
                        </a:rPr>
                        <a:t> </a:t>
                      </a:r>
                      <a:r>
                        <a:rPr lang="en-ZA" sz="2000" dirty="0">
                          <a:solidFill>
                            <a:srgbClr val="FF0000"/>
                          </a:solidFill>
                          <a:ea typeface="Times New Roman"/>
                          <a:cs typeface="Times New Roman"/>
                        </a:rPr>
                        <a:t>♦</a:t>
                      </a:r>
                      <a:r>
                        <a:rPr lang="en-ZA" sz="2000" dirty="0" err="1">
                          <a:solidFill>
                            <a:schemeClr val="tx1"/>
                          </a:solidFill>
                          <a:ea typeface="Times New Roman"/>
                          <a:cs typeface="Times New Roman"/>
                        </a:rPr>
                        <a:t>J</a:t>
                      </a:r>
                      <a:r>
                        <a:rPr lang="en-ZA" sz="2000" dirty="0" err="1">
                          <a:ea typeface="Times New Roman"/>
                          <a:cs typeface="Times New Roman"/>
                        </a:rPr>
                        <a:t>x</a:t>
                      </a:r>
                      <a:r>
                        <a:rPr lang="en-ZA" sz="2000" dirty="0">
                          <a:ea typeface="Times New Roman"/>
                          <a:cs typeface="Times New Roman"/>
                        </a:rPr>
                        <a:t> </a:t>
                      </a:r>
                      <a:r>
                        <a:rPr lang="en-ZA" sz="2000" dirty="0"/>
                        <a:t>♣ xxx</a:t>
                      </a:r>
                    </a:p>
                  </a:txBody>
                  <a:tcPr/>
                </a:tc>
                <a:tc>
                  <a:txBody>
                    <a:bodyPr/>
                    <a:lstStyle/>
                    <a:p>
                      <a:r>
                        <a:rPr lang="en-ZA" sz="2000" dirty="0"/>
                        <a:t>X</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(1</a:t>
                      </a:r>
                      <a:r>
                        <a:rPr lang="en-GB" sz="2000" dirty="0">
                          <a:sym typeface="Symbol"/>
                        </a:rPr>
                        <a:t>)</a:t>
                      </a:r>
                      <a:r>
                        <a:rPr lang="en-ZA" sz="2000" dirty="0"/>
                        <a:t> </a:t>
                      </a:r>
                      <a:r>
                        <a:rPr lang="en-ZA" sz="2000" dirty="0">
                          <a:solidFill>
                            <a:schemeClr val="tx1"/>
                          </a:solidFill>
                          <a:ea typeface="Times New Roman"/>
                          <a:cs typeface="Times New Roman"/>
                        </a:rPr>
                        <a:t>X </a:t>
                      </a:r>
                      <a:r>
                        <a:rPr lang="en-ZA" sz="2000" dirty="0"/>
                        <a:t>(</a:t>
                      </a:r>
                      <a:r>
                        <a:rPr lang="en-ZA" sz="2000" dirty="0">
                          <a:solidFill>
                            <a:schemeClr val="tx1"/>
                          </a:solidFill>
                          <a:ea typeface="Times New Roman"/>
                          <a:cs typeface="Times New Roman"/>
                        </a:rPr>
                        <a:t>2</a:t>
                      </a:r>
                      <a:r>
                        <a:rPr lang="en-GB" sz="2000" dirty="0">
                          <a:sym typeface="Symbol"/>
                        </a:rPr>
                        <a:t>)</a:t>
                      </a:r>
                      <a:r>
                        <a:rPr lang="en-ZA" sz="2000" dirty="0"/>
                        <a:t> </a:t>
                      </a:r>
                      <a:r>
                        <a:rPr lang="en-ZA" sz="2000" dirty="0">
                          <a:solidFill>
                            <a:schemeClr val="tx1"/>
                          </a:solidFill>
                          <a:ea typeface="Times New Roman"/>
                          <a:cs typeface="Times New Roman"/>
                        </a:rPr>
                        <a:t> ?</a:t>
                      </a:r>
                      <a:endParaRPr lang="en-ZA"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ym typeface="Symbol"/>
                        </a:rPr>
                        <a:t>xxx </a:t>
                      </a:r>
                      <a:r>
                        <a:rPr lang="en-ZA" sz="2000" dirty="0">
                          <a:solidFill>
                            <a:srgbClr val="FF0000"/>
                          </a:solidFill>
                          <a:ea typeface="Times New Roman"/>
                          <a:cs typeface="Times New Roman"/>
                        </a:rPr>
                        <a:t>♥</a:t>
                      </a:r>
                      <a:r>
                        <a:rPr lang="en-ZA" sz="2000" dirty="0" err="1">
                          <a:ea typeface="Times New Roman"/>
                          <a:cs typeface="Times New Roman"/>
                        </a:rPr>
                        <a:t>Jx</a:t>
                      </a:r>
                      <a:r>
                        <a:rPr lang="en-ZA" sz="2000" dirty="0">
                          <a:ea typeface="Times New Roman"/>
                          <a:cs typeface="Times New Roman"/>
                        </a:rPr>
                        <a:t> </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AT9</a:t>
                      </a:r>
                      <a:r>
                        <a:rPr lang="en-ZA" sz="2000" dirty="0">
                          <a:ea typeface="Times New Roman"/>
                          <a:cs typeface="Times New Roman"/>
                        </a:rPr>
                        <a:t>x </a:t>
                      </a:r>
                      <a:r>
                        <a:rPr lang="en-ZA" sz="2000" dirty="0"/>
                        <a:t>♣ </a:t>
                      </a:r>
                      <a:r>
                        <a:rPr lang="en-ZA" sz="2000" dirty="0" err="1"/>
                        <a:t>QJxx</a:t>
                      </a:r>
                      <a:endParaRPr lang="en-ZA" sz="2000" dirty="0"/>
                    </a:p>
                  </a:txBody>
                  <a:tcPr/>
                </a:tc>
                <a:tc>
                  <a:txBody>
                    <a:bodyPr/>
                    <a:lstStyle/>
                    <a:p>
                      <a:r>
                        <a:rPr lang="en-ZA" sz="2000" dirty="0"/>
                        <a:t>X</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(1</a:t>
                      </a:r>
                      <a:r>
                        <a:rPr lang="en-GB" sz="2000" dirty="0">
                          <a:sym typeface="Symbol"/>
                        </a:rPr>
                        <a:t></a:t>
                      </a:r>
                      <a:r>
                        <a:rPr lang="en-ZA" sz="2000" dirty="0"/>
                        <a:t>)</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X  </a:t>
                      </a:r>
                      <a:r>
                        <a:rPr lang="en-ZA" sz="2000" dirty="0"/>
                        <a:t>(</a:t>
                      </a:r>
                      <a:r>
                        <a:rPr lang="en-ZA" sz="2000" dirty="0">
                          <a:solidFill>
                            <a:schemeClr val="tx1"/>
                          </a:solidFill>
                          <a:ea typeface="Times New Roman"/>
                          <a:cs typeface="Times New Roman"/>
                        </a:rPr>
                        <a:t>2</a:t>
                      </a:r>
                      <a:r>
                        <a:rPr lang="en-GB" sz="2000" dirty="0">
                          <a:sym typeface="Symbol"/>
                        </a:rPr>
                        <a:t>)</a:t>
                      </a:r>
                      <a:r>
                        <a:rPr lang="en-ZA" sz="2000" dirty="0"/>
                        <a:t> </a:t>
                      </a:r>
                      <a:r>
                        <a:rPr lang="en-ZA" sz="2000" dirty="0">
                          <a:solidFill>
                            <a:schemeClr val="tx1"/>
                          </a:solidFill>
                          <a:ea typeface="Times New Roman"/>
                          <a:cs typeface="Times New Roman"/>
                        </a:rPr>
                        <a:t> ?</a:t>
                      </a:r>
                      <a:endParaRPr lang="en-ZA"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ym typeface="Symbol"/>
                        </a:rPr>
                        <a:t></a:t>
                      </a:r>
                      <a:r>
                        <a:rPr lang="en-GB" sz="2000" dirty="0" err="1">
                          <a:sym typeface="Symbol"/>
                        </a:rPr>
                        <a:t>Jxx</a:t>
                      </a:r>
                      <a:r>
                        <a:rPr lang="en-GB" sz="2000" dirty="0">
                          <a:sym typeface="Symbol"/>
                        </a:rPr>
                        <a:t> </a:t>
                      </a:r>
                      <a:r>
                        <a:rPr lang="en-ZA" sz="2000" dirty="0">
                          <a:solidFill>
                            <a:srgbClr val="FF0000"/>
                          </a:solidFill>
                          <a:ea typeface="Times New Roman"/>
                          <a:cs typeface="Times New Roman"/>
                        </a:rPr>
                        <a:t>♥</a:t>
                      </a:r>
                      <a:r>
                        <a:rPr lang="en-ZA" sz="2000" dirty="0" err="1">
                          <a:solidFill>
                            <a:schemeClr val="tx1"/>
                          </a:solidFill>
                          <a:ea typeface="Times New Roman"/>
                          <a:cs typeface="Times New Roman"/>
                        </a:rPr>
                        <a:t>Q</a:t>
                      </a:r>
                      <a:r>
                        <a:rPr lang="en-ZA" sz="2000" dirty="0" err="1">
                          <a:ea typeface="Times New Roman"/>
                          <a:cs typeface="Times New Roman"/>
                        </a:rPr>
                        <a:t>xxx</a:t>
                      </a:r>
                      <a:r>
                        <a:rPr lang="en-ZA" sz="2000" dirty="0">
                          <a:ea typeface="Times New Roman"/>
                          <a:cs typeface="Times New Roman"/>
                        </a:rPr>
                        <a:t> </a:t>
                      </a:r>
                      <a:r>
                        <a:rPr lang="en-ZA" sz="2000" dirty="0">
                          <a:solidFill>
                            <a:srgbClr val="FF0000"/>
                          </a:solidFill>
                          <a:ea typeface="Times New Roman"/>
                          <a:cs typeface="Times New Roman"/>
                        </a:rPr>
                        <a:t>♦</a:t>
                      </a:r>
                      <a:r>
                        <a:rPr lang="en-ZA" sz="2000" dirty="0" err="1">
                          <a:solidFill>
                            <a:schemeClr val="tx1"/>
                          </a:solidFill>
                          <a:ea typeface="Times New Roman"/>
                          <a:cs typeface="Times New Roman"/>
                        </a:rPr>
                        <a:t>AQT</a:t>
                      </a:r>
                      <a:r>
                        <a:rPr lang="en-ZA" sz="2000" dirty="0" err="1">
                          <a:ea typeface="Times New Roman"/>
                          <a:cs typeface="Times New Roman"/>
                        </a:rPr>
                        <a:t>x</a:t>
                      </a:r>
                      <a:r>
                        <a:rPr lang="en-ZA" sz="2000" dirty="0">
                          <a:ea typeface="Times New Roman"/>
                          <a:cs typeface="Times New Roman"/>
                        </a:rPr>
                        <a:t> </a:t>
                      </a:r>
                      <a:r>
                        <a:rPr lang="en-ZA" sz="2000" dirty="0"/>
                        <a:t>♣ xx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3</a:t>
                      </a:r>
                      <a:r>
                        <a:rPr lang="en-ZA" sz="2000" dirty="0">
                          <a:solidFill>
                            <a:srgbClr val="FF0000"/>
                          </a:solidFill>
                          <a:ea typeface="Times New Roman"/>
                          <a:cs typeface="Times New Roman"/>
                        </a:rPr>
                        <a:t>♥</a:t>
                      </a:r>
                      <a:r>
                        <a:rPr lang="en-ZA" sz="2000" dirty="0">
                          <a:ea typeface="Times New Roman"/>
                          <a:cs typeface="Times New Roman"/>
                        </a:rPr>
                        <a:t>some x and then 3 </a:t>
                      </a:r>
                      <a:r>
                        <a:rPr lang="en-ZA" sz="2000" dirty="0">
                          <a:solidFill>
                            <a:srgbClr val="FF0000"/>
                          </a:solidFill>
                        </a:rPr>
                        <a:t>♥ </a:t>
                      </a:r>
                      <a:r>
                        <a:rPr lang="en-ZA" sz="2000" dirty="0"/>
                        <a:t>s to show a weak </a:t>
                      </a:r>
                      <a:r>
                        <a:rPr lang="en-ZA" sz="2000" dirty="0">
                          <a:solidFill>
                            <a:srgbClr val="FF0000"/>
                          </a:solidFill>
                        </a:rPr>
                        <a:t>♥ </a:t>
                      </a:r>
                      <a:r>
                        <a:rPr lang="en-ZA" sz="2000" dirty="0">
                          <a:solidFill>
                            <a:schemeClr val="tx1"/>
                          </a:solidFill>
                        </a:rPr>
                        <a:t>b</a:t>
                      </a:r>
                      <a:r>
                        <a:rPr lang="en-ZA" sz="2000" dirty="0"/>
                        <a:t>id</a:t>
                      </a:r>
                      <a:endParaRPr lang="en-ZA" sz="2000" dirty="0">
                        <a:solidFill>
                          <a:schemeClr val="tx1"/>
                        </a:solidFill>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(1</a:t>
                      </a:r>
                      <a:r>
                        <a:rPr lang="en-ZA" sz="2000" dirty="0">
                          <a:solidFill>
                            <a:srgbClr val="FF0000"/>
                          </a:solidFill>
                          <a:ea typeface="Times New Roman"/>
                          <a:cs typeface="Times New Roman"/>
                        </a:rPr>
                        <a:t>♦</a:t>
                      </a:r>
                      <a:r>
                        <a:rPr lang="en-ZA" sz="2000" dirty="0"/>
                        <a:t>)</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X  </a:t>
                      </a:r>
                      <a:r>
                        <a:rPr lang="en-ZA" sz="2000" dirty="0"/>
                        <a:t>(</a:t>
                      </a:r>
                      <a:r>
                        <a:rPr lang="en-ZA" sz="2000" dirty="0">
                          <a:solidFill>
                            <a:schemeClr val="tx1"/>
                          </a:solidFill>
                          <a:ea typeface="Times New Roman"/>
                          <a:cs typeface="Times New Roman"/>
                        </a:rPr>
                        <a:t>3</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 ) ?</a:t>
                      </a:r>
                      <a:endParaRPr lang="en-ZA"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ym typeface="Symbol"/>
                        </a:rPr>
                        <a:t></a:t>
                      </a:r>
                      <a:r>
                        <a:rPr lang="en-GB" sz="2000" dirty="0" err="1">
                          <a:sym typeface="Symbol"/>
                        </a:rPr>
                        <a:t>QJxx</a:t>
                      </a:r>
                      <a:r>
                        <a:rPr lang="en-GB" sz="2000" dirty="0">
                          <a:sym typeface="Symbol"/>
                        </a:rPr>
                        <a:t> </a:t>
                      </a:r>
                      <a:r>
                        <a:rPr lang="en-ZA" sz="2000" dirty="0">
                          <a:solidFill>
                            <a:srgbClr val="FF0000"/>
                          </a:solidFill>
                          <a:ea typeface="Times New Roman"/>
                          <a:cs typeface="Times New Roman"/>
                        </a:rPr>
                        <a:t>♥</a:t>
                      </a:r>
                      <a:r>
                        <a:rPr lang="en-ZA" sz="2000" dirty="0">
                          <a:ea typeface="Times New Roman"/>
                          <a:cs typeface="Times New Roman"/>
                        </a:rPr>
                        <a:t>KT9x </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xxx</a:t>
                      </a:r>
                      <a:r>
                        <a:rPr lang="en-ZA" sz="2000" dirty="0">
                          <a:ea typeface="Times New Roman"/>
                          <a:cs typeface="Times New Roman"/>
                        </a:rPr>
                        <a:t> </a:t>
                      </a:r>
                      <a:r>
                        <a:rPr lang="en-ZA" sz="2000" dirty="0"/>
                        <a:t>♣ </a:t>
                      </a:r>
                      <a:r>
                        <a:rPr lang="en-ZA" sz="2000" dirty="0" err="1"/>
                        <a:t>Kx</a:t>
                      </a:r>
                      <a:endParaRPr lang="en-ZA" sz="2000" dirty="0"/>
                    </a:p>
                  </a:txBody>
                  <a:tcPr/>
                </a:tc>
                <a:tc>
                  <a:txBody>
                    <a:bodyPr/>
                    <a:lstStyle/>
                    <a:p>
                      <a:r>
                        <a:rPr lang="en-ZA" sz="2000" dirty="0"/>
                        <a:t>X and then guess?</a:t>
                      </a: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(1</a:t>
                      </a:r>
                      <a:r>
                        <a:rPr lang="en-ZA" sz="2000" dirty="0">
                          <a:solidFill>
                            <a:srgbClr val="FF0000"/>
                          </a:solidFill>
                          <a:ea typeface="Times New Roman"/>
                          <a:cs typeface="Times New Roman"/>
                        </a:rPr>
                        <a:t>♥</a:t>
                      </a:r>
                      <a:r>
                        <a:rPr lang="en-ZA" sz="2000" dirty="0"/>
                        <a:t>)</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X  </a:t>
                      </a:r>
                      <a:r>
                        <a:rPr lang="en-ZA" sz="2000" dirty="0"/>
                        <a:t>(</a:t>
                      </a:r>
                      <a:r>
                        <a:rPr lang="en-ZA" sz="2000" dirty="0">
                          <a:solidFill>
                            <a:schemeClr val="tx1"/>
                          </a:solidFill>
                          <a:ea typeface="Times New Roman"/>
                          <a:cs typeface="Times New Roman"/>
                        </a:rPr>
                        <a:t>3 </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 ) ?</a:t>
                      </a:r>
                      <a:endParaRPr lang="en-ZA"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ym typeface="Symbol"/>
                        </a:rPr>
                        <a:t>xxx </a:t>
                      </a:r>
                      <a:r>
                        <a:rPr lang="en-ZA" sz="2000" dirty="0">
                          <a:solidFill>
                            <a:srgbClr val="FF0000"/>
                          </a:solidFill>
                          <a:ea typeface="Times New Roman"/>
                          <a:cs typeface="Times New Roman"/>
                        </a:rPr>
                        <a:t>♥</a:t>
                      </a:r>
                      <a:r>
                        <a:rPr lang="en-ZA" sz="2000" dirty="0">
                          <a:ea typeface="Times New Roman"/>
                          <a:cs typeface="Times New Roman"/>
                        </a:rPr>
                        <a:t>x </a:t>
                      </a:r>
                      <a:r>
                        <a:rPr lang="en-ZA" sz="2000" dirty="0">
                          <a:solidFill>
                            <a:srgbClr val="FF0000"/>
                          </a:solidFill>
                          <a:ea typeface="Times New Roman"/>
                          <a:cs typeface="Times New Roman"/>
                        </a:rPr>
                        <a:t>♦</a:t>
                      </a:r>
                      <a:r>
                        <a:rPr lang="en-ZA" sz="2000" dirty="0" err="1">
                          <a:solidFill>
                            <a:schemeClr val="tx1"/>
                          </a:solidFill>
                          <a:ea typeface="Times New Roman"/>
                          <a:cs typeface="Times New Roman"/>
                        </a:rPr>
                        <a:t>AJxxx</a:t>
                      </a:r>
                      <a:r>
                        <a:rPr lang="en-ZA" sz="2000" dirty="0">
                          <a:ea typeface="Times New Roman"/>
                          <a:cs typeface="Times New Roman"/>
                        </a:rPr>
                        <a:t> </a:t>
                      </a:r>
                      <a:r>
                        <a:rPr lang="en-ZA" sz="2000" dirty="0"/>
                        <a:t>♣ </a:t>
                      </a:r>
                      <a:r>
                        <a:rPr lang="en-ZA" sz="2000" dirty="0" err="1"/>
                        <a:t>KQxx</a:t>
                      </a:r>
                      <a:endParaRPr lang="en-ZA" sz="2000" dirty="0"/>
                    </a:p>
                  </a:txBody>
                  <a:tcPr/>
                </a:tc>
                <a:tc>
                  <a:txBody>
                    <a:bodyPr/>
                    <a:lstStyle/>
                    <a:p>
                      <a:r>
                        <a:rPr lang="en-ZA" sz="2000" dirty="0"/>
                        <a:t>X as bidding gets higher we need more values</a:t>
                      </a: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(1</a:t>
                      </a:r>
                      <a:r>
                        <a:rPr lang="en-ZA" sz="2000" dirty="0">
                          <a:solidFill>
                            <a:srgbClr val="FF0000"/>
                          </a:solidFill>
                          <a:ea typeface="Times New Roman"/>
                          <a:cs typeface="Times New Roman"/>
                        </a:rPr>
                        <a:t>♦</a:t>
                      </a:r>
                      <a:r>
                        <a:rPr lang="en-ZA" sz="2000" dirty="0"/>
                        <a:t>)</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X  </a:t>
                      </a:r>
                      <a:r>
                        <a:rPr lang="en-ZA" sz="2000" dirty="0"/>
                        <a:t>(</a:t>
                      </a:r>
                      <a:r>
                        <a:rPr lang="en-ZA" sz="2000" dirty="0">
                          <a:solidFill>
                            <a:schemeClr val="tx1"/>
                          </a:solidFill>
                          <a:ea typeface="Times New Roman"/>
                          <a:cs typeface="Times New Roman"/>
                        </a:rPr>
                        <a:t>4</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 ) ?</a:t>
                      </a:r>
                      <a:endParaRPr lang="en-ZA"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ym typeface="Symbol"/>
                        </a:rPr>
                        <a:t></a:t>
                      </a:r>
                      <a:r>
                        <a:rPr lang="en-GB" sz="2000" dirty="0" err="1">
                          <a:sym typeface="Symbol"/>
                        </a:rPr>
                        <a:t>KQxx</a:t>
                      </a:r>
                      <a:r>
                        <a:rPr lang="en-GB" sz="2000" dirty="0">
                          <a:sym typeface="Symbol"/>
                        </a:rPr>
                        <a:t> </a:t>
                      </a:r>
                      <a:r>
                        <a:rPr lang="en-ZA" sz="2000" dirty="0">
                          <a:solidFill>
                            <a:srgbClr val="FF0000"/>
                          </a:solidFill>
                          <a:ea typeface="Times New Roman"/>
                          <a:cs typeface="Times New Roman"/>
                        </a:rPr>
                        <a:t>♥</a:t>
                      </a:r>
                      <a:r>
                        <a:rPr lang="en-ZA" sz="2000" dirty="0" err="1">
                          <a:solidFill>
                            <a:schemeClr val="tx1"/>
                          </a:solidFill>
                          <a:ea typeface="Times New Roman"/>
                          <a:cs typeface="Times New Roman"/>
                        </a:rPr>
                        <a:t>Qx</a:t>
                      </a:r>
                      <a:r>
                        <a:rPr lang="en-ZA" sz="2000" dirty="0" err="1">
                          <a:ea typeface="Times New Roman"/>
                          <a:cs typeface="Times New Roman"/>
                        </a:rPr>
                        <a:t>xx</a:t>
                      </a:r>
                      <a:r>
                        <a:rPr lang="en-ZA" sz="2000" dirty="0">
                          <a:ea typeface="Times New Roman"/>
                          <a:cs typeface="Times New Roman"/>
                        </a:rPr>
                        <a:t> </a:t>
                      </a:r>
                      <a:r>
                        <a:rPr lang="en-ZA" sz="2000" dirty="0">
                          <a:solidFill>
                            <a:srgbClr val="FF0000"/>
                          </a:solidFill>
                          <a:ea typeface="Times New Roman"/>
                          <a:cs typeface="Times New Roman"/>
                        </a:rPr>
                        <a:t>♦</a:t>
                      </a:r>
                      <a:r>
                        <a:rPr lang="en-ZA" sz="2000" dirty="0">
                          <a:ea typeface="Times New Roman"/>
                          <a:cs typeface="Times New Roman"/>
                        </a:rPr>
                        <a:t>x </a:t>
                      </a:r>
                      <a:r>
                        <a:rPr lang="en-ZA" sz="2000" dirty="0"/>
                        <a:t>♣ </a:t>
                      </a:r>
                      <a:r>
                        <a:rPr lang="en-ZA" sz="2000" dirty="0" err="1"/>
                        <a:t>KJxx</a:t>
                      </a:r>
                      <a:endParaRPr lang="en-ZA" sz="2000" dirty="0"/>
                    </a:p>
                  </a:txBody>
                  <a:tcPr/>
                </a:tc>
                <a:tc>
                  <a:txBody>
                    <a:bodyPr/>
                    <a:lstStyle/>
                    <a:p>
                      <a:r>
                        <a:rPr lang="en-ZA" sz="2000" dirty="0"/>
                        <a:t>X</a:t>
                      </a:r>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(1</a:t>
                      </a:r>
                      <a:r>
                        <a:rPr lang="en-ZA" sz="2000" dirty="0">
                          <a:solidFill>
                            <a:srgbClr val="FF0000"/>
                          </a:solidFill>
                        </a:rPr>
                        <a:t>♥</a:t>
                      </a:r>
                      <a:r>
                        <a:rPr lang="en-ZA" sz="2000" dirty="0"/>
                        <a:t>)X  (4</a:t>
                      </a:r>
                      <a:r>
                        <a:rPr lang="en-ZA" sz="2000" dirty="0">
                          <a:solidFill>
                            <a:srgbClr val="FF0000"/>
                          </a:solidFill>
                        </a:rPr>
                        <a:t> ♥</a:t>
                      </a:r>
                      <a:r>
                        <a:rPr lang="en-ZA" sz="2000"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a:t>
                      </a:r>
                      <a:r>
                        <a:rPr lang="en-ZA" sz="2000" dirty="0" err="1"/>
                        <a:t>Qxx</a:t>
                      </a:r>
                      <a:r>
                        <a:rPr lang="en-ZA" sz="2000" dirty="0"/>
                        <a:t> </a:t>
                      </a:r>
                      <a:r>
                        <a:rPr lang="en-ZA" sz="2000" dirty="0">
                          <a:solidFill>
                            <a:srgbClr val="FF0000"/>
                          </a:solidFill>
                        </a:rPr>
                        <a:t>♥</a:t>
                      </a:r>
                      <a:r>
                        <a:rPr lang="en-ZA" sz="2000" dirty="0"/>
                        <a:t> xx </a:t>
                      </a:r>
                      <a:r>
                        <a:rPr lang="en-ZA" sz="2000" dirty="0">
                          <a:solidFill>
                            <a:srgbClr val="FF0000"/>
                          </a:solidFill>
                        </a:rPr>
                        <a:t>♦</a:t>
                      </a:r>
                      <a:r>
                        <a:rPr lang="en-ZA" sz="2000" dirty="0"/>
                        <a:t> </a:t>
                      </a:r>
                      <a:r>
                        <a:rPr lang="en-ZA" sz="2000" dirty="0" err="1"/>
                        <a:t>AJxxx</a:t>
                      </a:r>
                      <a:r>
                        <a:rPr lang="en-ZA" sz="2000" dirty="0"/>
                        <a:t> ♣ KT9</a:t>
                      </a:r>
                    </a:p>
                  </a:txBody>
                  <a:tcPr/>
                </a:tc>
                <a:tc>
                  <a:txBody>
                    <a:bodyPr/>
                    <a:lstStyle/>
                    <a:p>
                      <a:r>
                        <a:rPr lang="en-ZA" sz="2000" dirty="0"/>
                        <a:t>X This is</a:t>
                      </a:r>
                      <a:r>
                        <a:rPr lang="en-ZA" sz="2000" baseline="0" dirty="0"/>
                        <a:t> higher than 4</a:t>
                      </a:r>
                      <a:r>
                        <a:rPr lang="en-ZA" sz="2000" dirty="0">
                          <a:solidFill>
                            <a:srgbClr val="FF0000"/>
                          </a:solidFill>
                        </a:rPr>
                        <a:t>♦ </a:t>
                      </a:r>
                      <a:r>
                        <a:rPr lang="en-ZA" sz="2000" dirty="0">
                          <a:solidFill>
                            <a:schemeClr val="tx1"/>
                          </a:solidFill>
                        </a:rPr>
                        <a:t>so X is no</a:t>
                      </a:r>
                      <a:r>
                        <a:rPr lang="en-ZA" sz="2000" baseline="0" dirty="0">
                          <a:solidFill>
                            <a:schemeClr val="tx1"/>
                          </a:solidFill>
                        </a:rPr>
                        <a:t> longer responsive but akin to an action X </a:t>
                      </a:r>
                      <a:endParaRPr lang="en-ZA" sz="2000" dirty="0">
                        <a:solidFill>
                          <a:schemeClr val="tx1"/>
                        </a:solidFill>
                      </a:endParaRP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532CF4-8DE9-4199-AAF0-BC8354DF7C81}"/>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2" name="Title 1"/>
          <p:cNvSpPr>
            <a:spLocks noGrp="1"/>
          </p:cNvSpPr>
          <p:nvPr>
            <p:ph type="title"/>
          </p:nvPr>
        </p:nvSpPr>
        <p:spPr>
          <a:xfrm>
            <a:off x="500034" y="0"/>
            <a:ext cx="8229600" cy="1143000"/>
          </a:xfrm>
        </p:spPr>
        <p:txBody>
          <a:bodyPr>
            <a:normAutofit fontScale="90000"/>
          </a:bodyPr>
          <a:lstStyle/>
          <a:p>
            <a:r>
              <a:rPr lang="en-ZA" dirty="0"/>
              <a:t>7. Responsive double after p bids suit</a:t>
            </a:r>
          </a:p>
        </p:txBody>
      </p:sp>
      <p:sp>
        <p:nvSpPr>
          <p:cNvPr id="3" name="TextBox 2"/>
          <p:cNvSpPr txBox="1"/>
          <p:nvPr/>
        </p:nvSpPr>
        <p:spPr>
          <a:xfrm>
            <a:off x="0" y="1000108"/>
            <a:ext cx="9144000" cy="7694414"/>
          </a:xfrm>
          <a:prstGeom prst="rect">
            <a:avLst/>
          </a:prstGeom>
          <a:noFill/>
        </p:spPr>
        <p:txBody>
          <a:bodyPr wrap="square" rtlCol="0">
            <a:spAutoFit/>
          </a:bodyPr>
          <a:lstStyle/>
          <a:p>
            <a:r>
              <a:rPr lang="en-ZA" sz="2800" dirty="0">
                <a:solidFill>
                  <a:srgbClr val="FF0000"/>
                </a:solidFill>
              </a:rPr>
              <a:t>Like a negative double used by the side that is competing</a:t>
            </a:r>
          </a:p>
          <a:p>
            <a:r>
              <a:rPr lang="en-ZA" sz="3200" u="sng" dirty="0"/>
              <a:t>After partner overcalls</a:t>
            </a:r>
          </a:p>
          <a:p>
            <a:pPr>
              <a:buFont typeface="Wingdings" pitchFamily="2" charset="2"/>
              <a:buChar char="ü"/>
            </a:pPr>
            <a:r>
              <a:rPr lang="en-ZA" sz="3200" dirty="0"/>
              <a:t>Responsive double is used only when they open and raise (1♣)– 1 ♠– (2♣) - ?</a:t>
            </a:r>
          </a:p>
          <a:p>
            <a:pPr>
              <a:buFont typeface="Wingdings" pitchFamily="2" charset="2"/>
              <a:buChar char="ü"/>
            </a:pPr>
            <a:r>
              <a:rPr lang="en-ZA" sz="3200" dirty="0"/>
              <a:t>A responsive double tends to imply often 55 and enough points to comfortably compete</a:t>
            </a:r>
          </a:p>
          <a:p>
            <a:pPr>
              <a:buFont typeface="Wingdings" pitchFamily="2" charset="2"/>
              <a:buChar char="ü"/>
            </a:pPr>
            <a:r>
              <a:rPr lang="en-ZA" sz="3200" dirty="0"/>
              <a:t> Denies trump support for partner’s overcall</a:t>
            </a:r>
          </a:p>
          <a:p>
            <a:pPr>
              <a:buFont typeface="Wingdings" pitchFamily="2" charset="2"/>
              <a:buChar char="ü"/>
            </a:pPr>
            <a:r>
              <a:rPr lang="en-ZA" sz="3200" dirty="0"/>
              <a:t>You do not have the same expectancy now for a fit</a:t>
            </a:r>
          </a:p>
          <a:p>
            <a:pPr>
              <a:buFont typeface="Wingdings" pitchFamily="2" charset="2"/>
              <a:buChar char="ü"/>
            </a:pPr>
            <a:r>
              <a:rPr lang="en-ZA" sz="3200" dirty="0"/>
              <a:t>If we have cards in their suit p has more room for ours – we can be more aggressive</a:t>
            </a:r>
          </a:p>
          <a:p>
            <a:pPr>
              <a:buFont typeface="Wingdings" pitchFamily="2" charset="2"/>
              <a:buChar char="ü"/>
            </a:pPr>
            <a:r>
              <a:rPr lang="en-ZA" sz="3200" dirty="0"/>
              <a:t>Experts suggest playing them to 3</a:t>
            </a:r>
            <a:r>
              <a:rPr lang="en-ZA" sz="3200" dirty="0">
                <a:solidFill>
                  <a:srgbClr val="FF0000"/>
                </a:solidFill>
              </a:rPr>
              <a:t> ♦ </a:t>
            </a:r>
            <a:r>
              <a:rPr lang="en-ZA" sz="3200" dirty="0"/>
              <a:t>but</a:t>
            </a:r>
            <a:r>
              <a:rPr lang="en-ZA" sz="3200" dirty="0">
                <a:solidFill>
                  <a:srgbClr val="FF0000"/>
                </a:solidFill>
              </a:rPr>
              <a:t> </a:t>
            </a:r>
            <a:r>
              <a:rPr lang="en-ZA" sz="3200" dirty="0"/>
              <a:t>Lawrence et al suggests this may be too high –see later</a:t>
            </a:r>
          </a:p>
          <a:p>
            <a:endParaRPr lang="en-ZA" sz="3200" dirty="0"/>
          </a:p>
          <a:p>
            <a:endParaRPr lang="en-ZA" sz="3200" dirty="0"/>
          </a:p>
          <a:p>
            <a:endParaRPr lang="en-ZA" sz="3200" dirty="0"/>
          </a:p>
          <a:p>
            <a:endParaRPr lang="en-Z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en-ZA" dirty="0"/>
              <a:t>Responsive double after overcall</a:t>
            </a:r>
          </a:p>
        </p:txBody>
      </p:sp>
      <p:sp>
        <p:nvSpPr>
          <p:cNvPr id="3" name="TextBox 2"/>
          <p:cNvSpPr txBox="1"/>
          <p:nvPr/>
        </p:nvSpPr>
        <p:spPr>
          <a:xfrm>
            <a:off x="214282" y="1071546"/>
            <a:ext cx="8715404" cy="9233297"/>
          </a:xfrm>
          <a:prstGeom prst="rect">
            <a:avLst/>
          </a:prstGeom>
          <a:noFill/>
        </p:spPr>
        <p:txBody>
          <a:bodyPr wrap="square" rtlCol="0">
            <a:spAutoFit/>
          </a:bodyPr>
          <a:lstStyle/>
          <a:p>
            <a:r>
              <a:rPr lang="en-ZA" sz="3200" dirty="0"/>
              <a:t>If bidding goes</a:t>
            </a:r>
          </a:p>
          <a:p>
            <a:r>
              <a:rPr lang="en-ZA" sz="3200" dirty="0"/>
              <a:t>(1♣)– 1 ♠– (2♣) - ?</a:t>
            </a:r>
          </a:p>
          <a:p>
            <a:r>
              <a:rPr lang="en-ZA" sz="3200" dirty="0"/>
              <a:t>Hand 1</a:t>
            </a:r>
          </a:p>
          <a:p>
            <a:r>
              <a:rPr lang="en-ZA" sz="3200" dirty="0"/>
              <a:t>♠x </a:t>
            </a:r>
            <a:r>
              <a:rPr lang="en-ZA" sz="3200" dirty="0">
                <a:solidFill>
                  <a:srgbClr val="FF0000"/>
                </a:solidFill>
              </a:rPr>
              <a:t>♥</a:t>
            </a:r>
            <a:r>
              <a:rPr lang="en-ZA" sz="3200" dirty="0"/>
              <a:t> </a:t>
            </a:r>
            <a:r>
              <a:rPr lang="en-ZA" sz="3200" dirty="0" err="1"/>
              <a:t>KQJx</a:t>
            </a:r>
            <a:r>
              <a:rPr lang="en-ZA" sz="3200" dirty="0"/>
              <a:t> </a:t>
            </a:r>
            <a:r>
              <a:rPr lang="en-ZA" sz="3200" dirty="0">
                <a:solidFill>
                  <a:srgbClr val="FF0000"/>
                </a:solidFill>
              </a:rPr>
              <a:t>♦</a:t>
            </a:r>
            <a:r>
              <a:rPr lang="en-ZA" sz="3200" dirty="0"/>
              <a:t> </a:t>
            </a:r>
            <a:r>
              <a:rPr lang="en-ZA" sz="3200" dirty="0" err="1"/>
              <a:t>ATxxx</a:t>
            </a:r>
            <a:r>
              <a:rPr lang="en-ZA" sz="3200" dirty="0"/>
              <a:t> ♣ </a:t>
            </a:r>
            <a:r>
              <a:rPr lang="en-ZA" sz="3200" dirty="0" err="1"/>
              <a:t>Jxx</a:t>
            </a:r>
            <a:endParaRPr lang="en-ZA" sz="3200" dirty="0"/>
          </a:p>
          <a:p>
            <a:r>
              <a:rPr lang="en-ZA" sz="3200" dirty="0"/>
              <a:t>Hand 2</a:t>
            </a:r>
          </a:p>
          <a:p>
            <a:r>
              <a:rPr lang="en-ZA" sz="3200" dirty="0"/>
              <a:t>♠xx </a:t>
            </a:r>
            <a:r>
              <a:rPr lang="en-ZA" sz="3200" dirty="0">
                <a:solidFill>
                  <a:srgbClr val="FF0000"/>
                </a:solidFill>
              </a:rPr>
              <a:t>♥</a:t>
            </a:r>
            <a:r>
              <a:rPr lang="en-ZA" sz="3200" dirty="0"/>
              <a:t> </a:t>
            </a:r>
            <a:r>
              <a:rPr lang="en-ZA" sz="3200" dirty="0" err="1"/>
              <a:t>QJxxx</a:t>
            </a:r>
            <a:r>
              <a:rPr lang="en-ZA" sz="3200" dirty="0"/>
              <a:t> </a:t>
            </a:r>
            <a:r>
              <a:rPr lang="en-ZA" sz="3200" dirty="0">
                <a:solidFill>
                  <a:srgbClr val="FF0000"/>
                </a:solidFill>
              </a:rPr>
              <a:t>♦</a:t>
            </a:r>
            <a:r>
              <a:rPr lang="en-ZA" sz="3200" dirty="0"/>
              <a:t> </a:t>
            </a:r>
            <a:r>
              <a:rPr lang="en-ZA" sz="3200" dirty="0" err="1"/>
              <a:t>KQxxx</a:t>
            </a:r>
            <a:r>
              <a:rPr lang="en-ZA" sz="3200" dirty="0"/>
              <a:t> ♣ x</a:t>
            </a:r>
          </a:p>
          <a:p>
            <a:endParaRPr lang="en-ZA" sz="3200" dirty="0"/>
          </a:p>
          <a:p>
            <a:r>
              <a:rPr lang="en-ZA" sz="3200" dirty="0"/>
              <a:t>Note that your p can bid at 2 level but you may strike out</a:t>
            </a:r>
          </a:p>
          <a:p>
            <a:r>
              <a:rPr lang="en-ZA" sz="3200" dirty="0"/>
              <a:t>♠KQ9xx </a:t>
            </a:r>
            <a:r>
              <a:rPr lang="en-ZA" sz="3200" dirty="0">
                <a:solidFill>
                  <a:srgbClr val="FF0000"/>
                </a:solidFill>
              </a:rPr>
              <a:t>♥</a:t>
            </a:r>
            <a:r>
              <a:rPr lang="en-ZA" sz="3200" dirty="0"/>
              <a:t> xx </a:t>
            </a:r>
            <a:r>
              <a:rPr lang="en-ZA" sz="3200" dirty="0">
                <a:solidFill>
                  <a:srgbClr val="FF0000"/>
                </a:solidFill>
              </a:rPr>
              <a:t>♦</a:t>
            </a:r>
            <a:r>
              <a:rPr lang="en-ZA" sz="3200" dirty="0"/>
              <a:t> </a:t>
            </a:r>
            <a:r>
              <a:rPr lang="en-ZA" sz="3200" dirty="0" err="1"/>
              <a:t>Tx</a:t>
            </a:r>
            <a:r>
              <a:rPr lang="en-ZA" sz="3200" dirty="0"/>
              <a:t> ♣ </a:t>
            </a:r>
            <a:r>
              <a:rPr lang="en-ZA" sz="3200" dirty="0" err="1"/>
              <a:t>AJxx</a:t>
            </a:r>
            <a:endParaRPr lang="en-ZA" sz="3200" dirty="0"/>
          </a:p>
          <a:p>
            <a:r>
              <a:rPr lang="en-ZA" sz="3200" dirty="0"/>
              <a:t>P has nice overcall but you have not a fit so you may get yourself into trouble</a:t>
            </a:r>
          </a:p>
          <a:p>
            <a:endParaRPr lang="en-ZA" sz="3200" dirty="0"/>
          </a:p>
          <a:p>
            <a:endParaRPr lang="en-ZA" sz="3200" dirty="0"/>
          </a:p>
          <a:p>
            <a:endParaRPr lang="en-ZA" sz="3200" dirty="0"/>
          </a:p>
          <a:p>
            <a:endParaRPr lang="en-ZA" sz="3200" dirty="0"/>
          </a:p>
          <a:p>
            <a:endParaRPr lang="en-ZA" sz="3200" dirty="0"/>
          </a:p>
          <a:p>
            <a:endParaRPr lang="en-ZA" sz="3200" dirty="0"/>
          </a:p>
          <a:p>
            <a:endParaRPr lang="en-Z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Responsive double after an overcall</a:t>
            </a:r>
          </a:p>
        </p:txBody>
      </p:sp>
      <p:graphicFrame>
        <p:nvGraphicFramePr>
          <p:cNvPr id="4" name="Table 3"/>
          <p:cNvGraphicFramePr>
            <a:graphicFrameLocks noGrp="1"/>
          </p:cNvGraphicFramePr>
          <p:nvPr>
            <p:extLst>
              <p:ext uri="{D42A27DB-BD31-4B8C-83A1-F6EECF244321}">
                <p14:modId xmlns:p14="http://schemas.microsoft.com/office/powerpoint/2010/main" val="2728333403"/>
              </p:ext>
            </p:extLst>
          </p:nvPr>
        </p:nvGraphicFramePr>
        <p:xfrm>
          <a:off x="0" y="1500174"/>
          <a:ext cx="9144000" cy="2291080"/>
        </p:xfrm>
        <a:graphic>
          <a:graphicData uri="http://schemas.openxmlformats.org/drawingml/2006/table">
            <a:tbl>
              <a:tblPr firstRow="1" bandRow="1">
                <a:tableStyleId>{5C22544A-7EE6-4342-B048-85BDC9FD1C3A}</a:tableStyleId>
              </a:tblPr>
              <a:tblGrid>
                <a:gridCol w="2339752">
                  <a:extLst>
                    <a:ext uri="{9D8B030D-6E8A-4147-A177-3AD203B41FA5}">
                      <a16:colId xmlns:a16="http://schemas.microsoft.com/office/drawing/2014/main" val="20000"/>
                    </a:ext>
                  </a:extLst>
                </a:gridCol>
                <a:gridCol w="1732182">
                  <a:extLst>
                    <a:ext uri="{9D8B030D-6E8A-4147-A177-3AD203B41FA5}">
                      <a16:colId xmlns:a16="http://schemas.microsoft.com/office/drawing/2014/main" val="20001"/>
                    </a:ext>
                  </a:extLst>
                </a:gridCol>
                <a:gridCol w="5072066">
                  <a:extLst>
                    <a:ext uri="{9D8B030D-6E8A-4147-A177-3AD203B41FA5}">
                      <a16:colId xmlns:a16="http://schemas.microsoft.com/office/drawing/2014/main" val="20002"/>
                    </a:ext>
                  </a:extLst>
                </a:gridCol>
              </a:tblGrid>
              <a:tr h="370840">
                <a:tc>
                  <a:txBody>
                    <a:bodyPr/>
                    <a:lstStyle/>
                    <a:p>
                      <a:r>
                        <a:rPr lang="en-ZA" dirty="0"/>
                        <a:t>BIDDING</a:t>
                      </a:r>
                    </a:p>
                  </a:txBody>
                  <a:tcPr/>
                </a:tc>
                <a:tc>
                  <a:txBody>
                    <a:bodyPr/>
                    <a:lstStyle/>
                    <a:p>
                      <a:r>
                        <a:rPr lang="en-ZA" dirty="0"/>
                        <a:t>HAND</a:t>
                      </a:r>
                    </a:p>
                  </a:txBody>
                  <a:tcPr/>
                </a:tc>
                <a:tc>
                  <a:txBody>
                    <a:bodyPr/>
                    <a:lstStyle/>
                    <a:p>
                      <a:r>
                        <a:rPr lang="en-ZA" dirty="0"/>
                        <a:t>BID</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solidFill>
                            <a:schemeClr val="tx1"/>
                          </a:solidFill>
                          <a:ea typeface="Times New Roman"/>
                          <a:cs typeface="Times New Roman"/>
                        </a:rPr>
                        <a:t>(2</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 </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3</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  (3 </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 </a:t>
                      </a:r>
                      <a:r>
                        <a:rPr lang="en-ZA" sz="2000" baseline="0" dirty="0">
                          <a:solidFill>
                            <a:schemeClr val="tx1"/>
                          </a:solidFill>
                          <a:ea typeface="Times New Roman"/>
                          <a:cs typeface="Times New Roman"/>
                        </a:rPr>
                        <a:t> ?</a:t>
                      </a:r>
                      <a:endParaRPr lang="en-ZA"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a:p>
                  </a:txBody>
                  <a:tcPr/>
                </a:tc>
                <a:tc>
                  <a:txBody>
                    <a:bodyPr/>
                    <a:lstStyle/>
                    <a:p>
                      <a:r>
                        <a:rPr lang="en-ZA" sz="2000" dirty="0"/>
                        <a:t>This is too high for a responsive double and we are unlikely to have </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 s so the meaning</a:t>
                      </a:r>
                      <a:r>
                        <a:rPr lang="en-ZA" sz="2000" baseline="0" dirty="0">
                          <a:solidFill>
                            <a:schemeClr val="tx1"/>
                          </a:solidFill>
                          <a:ea typeface="Times New Roman"/>
                          <a:cs typeface="Times New Roman"/>
                        </a:rPr>
                        <a:t> of X can be different </a:t>
                      </a:r>
                    </a:p>
                    <a:p>
                      <a:r>
                        <a:rPr lang="en-ZA" sz="2000" baseline="0" dirty="0">
                          <a:solidFill>
                            <a:schemeClr val="tx1"/>
                          </a:solidFill>
                          <a:ea typeface="Times New Roman"/>
                          <a:cs typeface="Times New Roman"/>
                        </a:rPr>
                        <a:t>Some play it as ACTION others as saying I would have cue  bid 3</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had</a:t>
                      </a:r>
                      <a:r>
                        <a:rPr lang="en-ZA" sz="2000" baseline="0" dirty="0">
                          <a:solidFill>
                            <a:schemeClr val="tx1"/>
                          </a:solidFill>
                          <a:ea typeface="Times New Roman"/>
                          <a:cs typeface="Times New Roman"/>
                        </a:rPr>
                        <a:t> RHO not bid </a:t>
                      </a:r>
                    </a:p>
                    <a:p>
                      <a:endParaRPr lang="en-ZA" sz="20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1B4DE3B4-4D3E-486A-A20E-8C071E1AB9E6}"/>
              </a:ext>
            </a:extLst>
          </p:cNvPr>
          <p:cNvSpPr txBox="1"/>
          <p:nvPr/>
        </p:nvSpPr>
        <p:spPr>
          <a:xfrm>
            <a:off x="683568" y="4221088"/>
            <a:ext cx="6336704" cy="2031325"/>
          </a:xfrm>
          <a:prstGeom prst="rect">
            <a:avLst/>
          </a:prstGeom>
          <a:noFill/>
        </p:spPr>
        <p:txBody>
          <a:bodyPr wrap="square" rtlCol="0">
            <a:spAutoFit/>
          </a:bodyPr>
          <a:lstStyle/>
          <a:p>
            <a:r>
              <a:rPr lang="en-US" dirty="0"/>
              <a:t>Lets assume we have never discussed it with this partner before </a:t>
            </a:r>
          </a:p>
          <a:p>
            <a:r>
              <a:rPr lang="en-US" dirty="0"/>
              <a:t>What does p know </a:t>
            </a:r>
          </a:p>
          <a:p>
            <a:pPr marL="342900" indent="-342900">
              <a:buFont typeface="+mj-lt"/>
              <a:buAutoNum type="arabicPeriod"/>
            </a:pPr>
            <a:r>
              <a:rPr lang="en-ZA" dirty="0"/>
              <a:t>They have at least 9 cards in </a:t>
            </a:r>
            <a:r>
              <a:rPr lang="en-ZA" sz="1800" dirty="0">
                <a:solidFill>
                  <a:srgbClr val="FF0000"/>
                </a:solidFill>
                <a:ea typeface="Times New Roman"/>
                <a:cs typeface="Times New Roman"/>
              </a:rPr>
              <a:t>♥ </a:t>
            </a:r>
            <a:r>
              <a:rPr lang="en-ZA" dirty="0"/>
              <a:t>+ what partner holds</a:t>
            </a:r>
          </a:p>
          <a:p>
            <a:pPr marL="342900" indent="-342900">
              <a:buFont typeface="+mj-lt"/>
              <a:buAutoNum type="arabicPeriod"/>
            </a:pPr>
            <a:r>
              <a:rPr lang="en-ZA" dirty="0"/>
              <a:t>Partner must have values as we may be going to  next level</a:t>
            </a:r>
          </a:p>
          <a:p>
            <a:pPr marL="342900" indent="-342900">
              <a:buFont typeface="+mj-lt"/>
              <a:buAutoNum type="arabicPeriod"/>
            </a:pPr>
            <a:r>
              <a:rPr lang="en-ZA" dirty="0"/>
              <a:t>Partner will have some support for </a:t>
            </a:r>
            <a:r>
              <a:rPr lang="en-ZA" sz="1800" dirty="0">
                <a:solidFill>
                  <a:srgbClr val="FF0000"/>
                </a:solidFill>
              </a:rPr>
              <a:t>♦ </a:t>
            </a:r>
          </a:p>
          <a:p>
            <a:pPr marL="342900" indent="-342900">
              <a:buFont typeface="+mj-lt"/>
              <a:buAutoNum type="arabicPeriod"/>
            </a:pPr>
            <a:r>
              <a:rPr lang="en-ZA" dirty="0"/>
              <a:t>What is vulnerability  Pairs or Teams</a:t>
            </a:r>
          </a:p>
          <a:p>
            <a:pPr marL="342900" indent="-342900">
              <a:buFont typeface="+mj-lt"/>
              <a:buAutoNum type="arabicPeriod"/>
            </a:pPr>
            <a:r>
              <a:rPr lang="en-ZA" dirty="0"/>
              <a:t>Am I very distributional e.g. 6</a:t>
            </a:r>
            <a:r>
              <a:rPr lang="en-ZA" sz="1800" dirty="0">
                <a:solidFill>
                  <a:srgbClr val="FF0000"/>
                </a:solidFill>
              </a:rPr>
              <a:t>♦</a:t>
            </a:r>
            <a:r>
              <a:rPr lang="en-ZA" dirty="0"/>
              <a:t> and 4</a:t>
            </a:r>
            <a:r>
              <a:rPr lang="en-ZA" sz="1800" dirty="0"/>
              <a:t> ♠</a:t>
            </a:r>
            <a:r>
              <a:rPr lang="en-ZA"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3FA8D7-BC82-4781-B0A9-30E145D2BC89}"/>
              </a:ext>
            </a:extLst>
          </p:cNvPr>
          <p:cNvPicPr/>
          <p:nvPr/>
        </p:nvPicPr>
        <p:blipFill rotWithShape="1">
          <a:blip r:embed="rId2" cstate="print">
            <a:alphaModFix amt="20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2" name="Title 1">
            <a:extLst>
              <a:ext uri="{FF2B5EF4-FFF2-40B4-BE49-F238E27FC236}">
                <a16:creationId xmlns:a16="http://schemas.microsoft.com/office/drawing/2014/main" id="{A2A9283C-7C71-4C3F-84ED-3391128B6D51}"/>
              </a:ext>
            </a:extLst>
          </p:cNvPr>
          <p:cNvSpPr>
            <a:spLocks noGrp="1"/>
          </p:cNvSpPr>
          <p:nvPr>
            <p:ph type="title"/>
          </p:nvPr>
        </p:nvSpPr>
        <p:spPr/>
        <p:txBody>
          <a:bodyPr/>
          <a:lstStyle/>
          <a:p>
            <a:r>
              <a:rPr lang="en-US" dirty="0"/>
              <a:t>Take out double</a:t>
            </a:r>
            <a:endParaRPr lang="en-ZA" dirty="0"/>
          </a:p>
        </p:txBody>
      </p:sp>
      <p:sp>
        <p:nvSpPr>
          <p:cNvPr id="4" name="TextBox 3">
            <a:extLst>
              <a:ext uri="{FF2B5EF4-FFF2-40B4-BE49-F238E27FC236}">
                <a16:creationId xmlns:a16="http://schemas.microsoft.com/office/drawing/2014/main" id="{6B1C9D4C-3DB0-4D9D-AC2B-FCA249EE219C}"/>
              </a:ext>
            </a:extLst>
          </p:cNvPr>
          <p:cNvSpPr txBox="1"/>
          <p:nvPr/>
        </p:nvSpPr>
        <p:spPr>
          <a:xfrm>
            <a:off x="251520" y="1628800"/>
            <a:ext cx="8229600" cy="4585871"/>
          </a:xfrm>
          <a:prstGeom prst="rect">
            <a:avLst/>
          </a:prstGeom>
          <a:noFill/>
        </p:spPr>
        <p:txBody>
          <a:bodyPr wrap="square">
            <a:spAutoFit/>
          </a:bodyPr>
          <a:lstStyle/>
          <a:p>
            <a:r>
              <a:rPr lang="en-US" sz="3200" b="0" i="0" dirty="0">
                <a:solidFill>
                  <a:srgbClr val="000000"/>
                </a:solidFill>
                <a:effectLst/>
                <a:latin typeface="Arial" panose="020B0604020202020204" pitchFamily="34" charset="0"/>
              </a:rPr>
              <a:t>Understanding </a:t>
            </a:r>
            <a:r>
              <a:rPr lang="en-US" sz="3200" b="0" i="0"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Takeout Doubles</a:t>
            </a:r>
            <a:r>
              <a:rPr lang="en-US" sz="3200" b="0" i="0" dirty="0">
                <a:effectLst/>
                <a:latin typeface="Arial" panose="020B0604020202020204" pitchFamily="34" charset="0"/>
              </a:rPr>
              <a:t> </a:t>
            </a:r>
            <a:r>
              <a:rPr lang="en-US" sz="3200" b="0" i="0" dirty="0">
                <a:solidFill>
                  <a:srgbClr val="000000"/>
                </a:solidFill>
                <a:effectLst/>
                <a:latin typeface="Arial" panose="020B0604020202020204" pitchFamily="34" charset="0"/>
              </a:rPr>
              <a:t>and the </a:t>
            </a:r>
            <a:r>
              <a:rPr lang="en-US" sz="3200" b="0" i="0" u="sng" dirty="0">
                <a:solidFill>
                  <a:srgbClr val="000000"/>
                </a:solidFill>
                <a:effectLst/>
                <a:latin typeface="Arial" panose="020B0604020202020204" pitchFamily="34" charset="0"/>
              </a:rPr>
              <a:t>follow-ups</a:t>
            </a:r>
            <a:r>
              <a:rPr lang="en-US" sz="3200" b="0" i="0" dirty="0">
                <a:solidFill>
                  <a:srgbClr val="000000"/>
                </a:solidFill>
                <a:effectLst/>
                <a:latin typeface="Arial" panose="020B0604020202020204" pitchFamily="34" charset="0"/>
              </a:rPr>
              <a:t> is probably more important than any other part of bidding.  They come up more often than any convention</a:t>
            </a:r>
            <a:r>
              <a:rPr lang="en-US" b="0" i="0" dirty="0">
                <a:solidFill>
                  <a:srgbClr val="000000"/>
                </a:solidFill>
                <a:effectLst/>
                <a:latin typeface="Arial" panose="020B0604020202020204" pitchFamily="34" charset="0"/>
              </a:rPr>
              <a:t>.</a:t>
            </a:r>
          </a:p>
          <a:p>
            <a:endParaRPr lang="en-US" dirty="0">
              <a:solidFill>
                <a:srgbClr val="000000"/>
              </a:solidFill>
              <a:latin typeface="Arial" panose="020B0604020202020204" pitchFamily="34" charset="0"/>
            </a:endParaRPr>
          </a:p>
          <a:p>
            <a:r>
              <a:rPr lang="en-US" sz="3200" dirty="0">
                <a:solidFill>
                  <a:srgbClr val="000000"/>
                </a:solidFill>
                <a:latin typeface="Arial" panose="020B0604020202020204" pitchFamily="34" charset="0"/>
              </a:rPr>
              <a:t>LET’S GET RID OF BAD HABITS</a:t>
            </a:r>
          </a:p>
          <a:p>
            <a:r>
              <a:rPr lang="en-US" sz="3200" dirty="0">
                <a:solidFill>
                  <a:srgbClr val="000000"/>
                </a:solidFill>
                <a:latin typeface="Arial" panose="020B0604020202020204" pitchFamily="34" charset="0"/>
              </a:rPr>
              <a:t>HAVE A CONSISTENT SYSTEM THAT IS SIMPLE AND WE CAN PLAY IT WITH ALL</a:t>
            </a:r>
          </a:p>
          <a:p>
            <a:r>
              <a:rPr lang="en-US" sz="3200" dirty="0">
                <a:solidFill>
                  <a:srgbClr val="000000"/>
                </a:solidFill>
                <a:latin typeface="Arial" panose="020B0604020202020204" pitchFamily="34" charset="0"/>
              </a:rPr>
              <a:t>PARTNERS even Robots</a:t>
            </a:r>
            <a:endParaRPr lang="en-US" dirty="0">
              <a:solidFill>
                <a:srgbClr val="000000"/>
              </a:solidFill>
              <a:latin typeface="Arial" panose="020B0604020202020204" pitchFamily="34" charset="0"/>
            </a:endParaRPr>
          </a:p>
          <a:p>
            <a:endParaRPr lang="en-ZA" dirty="0"/>
          </a:p>
        </p:txBody>
      </p:sp>
    </p:spTree>
    <p:extLst>
      <p:ext uri="{BB962C8B-B14F-4D97-AF65-F5344CB8AC3E}">
        <p14:creationId xmlns:p14="http://schemas.microsoft.com/office/powerpoint/2010/main" val="3150507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en-ZA" dirty="0"/>
              <a:t>8. Cue bid raise double</a:t>
            </a:r>
          </a:p>
        </p:txBody>
      </p:sp>
      <p:pic>
        <p:nvPicPr>
          <p:cNvPr id="4" name="Picture 3">
            <a:extLst>
              <a:ext uri="{FF2B5EF4-FFF2-40B4-BE49-F238E27FC236}">
                <a16:creationId xmlns:a16="http://schemas.microsoft.com/office/drawing/2014/main" id="{54A0549C-DFCB-4C03-9BF4-DF24DACA2509}"/>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3" name="TextBox 2"/>
          <p:cNvSpPr txBox="1"/>
          <p:nvPr/>
        </p:nvSpPr>
        <p:spPr>
          <a:xfrm>
            <a:off x="179512" y="1412776"/>
            <a:ext cx="9144000" cy="6586418"/>
          </a:xfrm>
          <a:prstGeom prst="rect">
            <a:avLst/>
          </a:prstGeom>
          <a:noFill/>
        </p:spPr>
        <p:txBody>
          <a:bodyPr wrap="square" rtlCol="0">
            <a:spAutoFit/>
          </a:bodyPr>
          <a:lstStyle/>
          <a:p>
            <a:r>
              <a:rPr lang="en-ZA" sz="2800" dirty="0"/>
              <a:t>Should we be playing responsive doubles after overcalls at all. What about using it to show a cue –bid raise</a:t>
            </a:r>
          </a:p>
          <a:p>
            <a:r>
              <a:rPr lang="en-ZA" sz="2800" dirty="0"/>
              <a:t>(1</a:t>
            </a:r>
            <a:r>
              <a:rPr lang="en-ZA" sz="2800" dirty="0">
                <a:solidFill>
                  <a:srgbClr val="FF0000"/>
                </a:solidFill>
              </a:rPr>
              <a:t>♦</a:t>
            </a:r>
            <a:r>
              <a:rPr lang="en-ZA" sz="2800" dirty="0"/>
              <a:t>)– 1 </a:t>
            </a:r>
            <a:r>
              <a:rPr lang="en-ZA" sz="2800" dirty="0">
                <a:solidFill>
                  <a:srgbClr val="FF0000"/>
                </a:solidFill>
              </a:rPr>
              <a:t>♥</a:t>
            </a:r>
            <a:r>
              <a:rPr lang="en-ZA" sz="2800" dirty="0"/>
              <a:t>– (3</a:t>
            </a:r>
            <a:r>
              <a:rPr lang="en-ZA" sz="2800" dirty="0">
                <a:solidFill>
                  <a:srgbClr val="FF0000"/>
                </a:solidFill>
              </a:rPr>
              <a:t>♦</a:t>
            </a:r>
            <a:r>
              <a:rPr lang="en-ZA" sz="2800" dirty="0"/>
              <a:t>) - ?</a:t>
            </a:r>
          </a:p>
          <a:p>
            <a:endParaRPr lang="en-ZA" sz="2800" dirty="0"/>
          </a:p>
          <a:p>
            <a:r>
              <a:rPr lang="en-ZA" sz="2800" dirty="0"/>
              <a:t>♠</a:t>
            </a:r>
            <a:r>
              <a:rPr lang="en-ZA" sz="2800" dirty="0" err="1"/>
              <a:t>Jxx</a:t>
            </a:r>
            <a:r>
              <a:rPr lang="en-ZA" sz="2800" dirty="0"/>
              <a:t> </a:t>
            </a:r>
            <a:r>
              <a:rPr lang="en-ZA" sz="2800" dirty="0">
                <a:solidFill>
                  <a:srgbClr val="FF0000"/>
                </a:solidFill>
              </a:rPr>
              <a:t>♥</a:t>
            </a:r>
            <a:r>
              <a:rPr lang="en-ZA" sz="2800" dirty="0"/>
              <a:t> </a:t>
            </a:r>
            <a:r>
              <a:rPr lang="en-ZA" sz="2800" dirty="0" err="1"/>
              <a:t>Qxx</a:t>
            </a:r>
            <a:r>
              <a:rPr lang="en-ZA" sz="2800" dirty="0"/>
              <a:t> </a:t>
            </a:r>
            <a:r>
              <a:rPr lang="en-ZA" sz="2800" dirty="0">
                <a:solidFill>
                  <a:srgbClr val="FF0000"/>
                </a:solidFill>
              </a:rPr>
              <a:t>♦</a:t>
            </a:r>
            <a:r>
              <a:rPr lang="en-ZA" sz="2800" dirty="0"/>
              <a:t> xx ♣ </a:t>
            </a:r>
            <a:r>
              <a:rPr lang="en-ZA" sz="2800" dirty="0" err="1"/>
              <a:t>AKJxx</a:t>
            </a:r>
            <a:endParaRPr lang="en-ZA" sz="2800" dirty="0"/>
          </a:p>
          <a:p>
            <a:r>
              <a:rPr lang="en-ZA" sz="2800" dirty="0"/>
              <a:t>Jeff Ruben argued in 1968 that the number of times a responsive double would be used was less than the cue bid raise</a:t>
            </a:r>
          </a:p>
          <a:p>
            <a:r>
              <a:rPr lang="en-ZA" sz="2800" dirty="0"/>
              <a:t>(1 ♠)– 2 </a:t>
            </a:r>
            <a:r>
              <a:rPr lang="en-ZA" sz="2800" dirty="0">
                <a:solidFill>
                  <a:srgbClr val="FF0000"/>
                </a:solidFill>
              </a:rPr>
              <a:t>♥</a:t>
            </a:r>
            <a:r>
              <a:rPr lang="en-ZA" sz="2800" dirty="0"/>
              <a:t>–(2 ♠) - ?</a:t>
            </a:r>
          </a:p>
          <a:p>
            <a:r>
              <a:rPr lang="en-ZA" sz="2800" dirty="0"/>
              <a:t>You hold a good raise or bad We can use good bad and the x is still responsive WHAT ABOUT GOOD BAD NT</a:t>
            </a:r>
          </a:p>
          <a:p>
            <a:endParaRPr lang="en-ZA" sz="3200" dirty="0"/>
          </a:p>
          <a:p>
            <a:endParaRPr lang="en-ZA" sz="3200" dirty="0"/>
          </a:p>
          <a:p>
            <a:endParaRPr lang="en-ZA" sz="3200" dirty="0"/>
          </a:p>
          <a:p>
            <a:endParaRPr lang="en-Z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en-ZA" dirty="0"/>
              <a:t>Cue bid double</a:t>
            </a:r>
          </a:p>
        </p:txBody>
      </p:sp>
      <p:sp>
        <p:nvSpPr>
          <p:cNvPr id="3" name="TextBox 2"/>
          <p:cNvSpPr txBox="1"/>
          <p:nvPr/>
        </p:nvSpPr>
        <p:spPr>
          <a:xfrm>
            <a:off x="214282" y="1071546"/>
            <a:ext cx="8715404" cy="5786199"/>
          </a:xfrm>
          <a:prstGeom prst="rect">
            <a:avLst/>
          </a:prstGeom>
          <a:noFill/>
        </p:spPr>
        <p:txBody>
          <a:bodyPr wrap="square" rtlCol="0">
            <a:spAutoFit/>
          </a:bodyPr>
          <a:lstStyle/>
          <a:p>
            <a:r>
              <a:rPr lang="en-ZA" sz="3200" dirty="0"/>
              <a:t>(1</a:t>
            </a:r>
            <a:r>
              <a:rPr lang="en-ZA" sz="3200" dirty="0">
                <a:solidFill>
                  <a:srgbClr val="FF0000"/>
                </a:solidFill>
              </a:rPr>
              <a:t>♦</a:t>
            </a:r>
            <a:r>
              <a:rPr lang="en-ZA" sz="3200" dirty="0"/>
              <a:t>) -1</a:t>
            </a:r>
            <a:r>
              <a:rPr lang="en-ZA" sz="3200" dirty="0">
                <a:solidFill>
                  <a:srgbClr val="FF0000"/>
                </a:solidFill>
              </a:rPr>
              <a:t>♥</a:t>
            </a:r>
            <a:r>
              <a:rPr lang="en-ZA" sz="3200" dirty="0"/>
              <a:t>– (3 </a:t>
            </a:r>
            <a:r>
              <a:rPr lang="en-ZA" sz="3200" dirty="0">
                <a:solidFill>
                  <a:srgbClr val="FF0000"/>
                </a:solidFill>
              </a:rPr>
              <a:t>♦</a:t>
            </a:r>
            <a:r>
              <a:rPr lang="en-ZA" sz="3200" dirty="0"/>
              <a:t>)-?</a:t>
            </a:r>
          </a:p>
          <a:p>
            <a:endParaRPr lang="en-ZA" sz="3200" dirty="0"/>
          </a:p>
          <a:p>
            <a:r>
              <a:rPr lang="en-ZA" sz="3200" dirty="0"/>
              <a:t>If you have 7-9 it is easy to bid 3</a:t>
            </a:r>
            <a:r>
              <a:rPr lang="en-ZA" sz="3200" dirty="0">
                <a:solidFill>
                  <a:srgbClr val="FF0000"/>
                </a:solidFill>
              </a:rPr>
              <a:t> ♥ </a:t>
            </a:r>
            <a:r>
              <a:rPr lang="en-ZA" sz="3200" dirty="0"/>
              <a:t>but what if we hold 11 or 12</a:t>
            </a:r>
          </a:p>
          <a:p>
            <a:endParaRPr lang="en-ZA" sz="3200" dirty="0"/>
          </a:p>
          <a:p>
            <a:r>
              <a:rPr lang="en-ZA" sz="3200" dirty="0"/>
              <a:t>♠</a:t>
            </a:r>
            <a:r>
              <a:rPr lang="en-ZA" sz="3200" dirty="0" err="1"/>
              <a:t>Jx</a:t>
            </a:r>
            <a:r>
              <a:rPr lang="en-ZA" sz="3200" dirty="0"/>
              <a:t> </a:t>
            </a:r>
            <a:r>
              <a:rPr lang="en-ZA" sz="3200" dirty="0">
                <a:solidFill>
                  <a:srgbClr val="FF0000"/>
                </a:solidFill>
              </a:rPr>
              <a:t>♥</a:t>
            </a:r>
            <a:r>
              <a:rPr lang="en-ZA" sz="3200" dirty="0"/>
              <a:t> </a:t>
            </a:r>
            <a:r>
              <a:rPr lang="en-ZA" sz="3200" dirty="0" err="1"/>
              <a:t>Kxxx</a:t>
            </a:r>
            <a:r>
              <a:rPr lang="en-ZA" sz="3200" dirty="0"/>
              <a:t> </a:t>
            </a:r>
            <a:r>
              <a:rPr lang="en-ZA" sz="3200" dirty="0">
                <a:solidFill>
                  <a:srgbClr val="FF0000"/>
                </a:solidFill>
              </a:rPr>
              <a:t>♦</a:t>
            </a:r>
            <a:r>
              <a:rPr lang="en-ZA" sz="3200" dirty="0"/>
              <a:t> xxx ♣ </a:t>
            </a:r>
            <a:r>
              <a:rPr lang="en-ZA" sz="3200" dirty="0" err="1"/>
              <a:t>KTxx</a:t>
            </a:r>
            <a:endParaRPr lang="en-ZA" sz="3200" dirty="0"/>
          </a:p>
          <a:p>
            <a:endParaRPr lang="en-ZA" sz="3200" dirty="0"/>
          </a:p>
          <a:p>
            <a:r>
              <a:rPr lang="en-ZA" sz="3200" dirty="0"/>
              <a:t>♠</a:t>
            </a:r>
            <a:r>
              <a:rPr lang="en-ZA" sz="3200" dirty="0" err="1"/>
              <a:t>Kx</a:t>
            </a:r>
            <a:r>
              <a:rPr lang="en-ZA" sz="3200" dirty="0"/>
              <a:t> </a:t>
            </a:r>
            <a:r>
              <a:rPr lang="en-ZA" sz="3200" dirty="0">
                <a:solidFill>
                  <a:srgbClr val="FF0000"/>
                </a:solidFill>
              </a:rPr>
              <a:t>♥</a:t>
            </a:r>
            <a:r>
              <a:rPr lang="en-ZA" sz="3200" dirty="0"/>
              <a:t> </a:t>
            </a:r>
            <a:r>
              <a:rPr lang="en-ZA" sz="3200" dirty="0" err="1"/>
              <a:t>KQx</a:t>
            </a:r>
            <a:r>
              <a:rPr lang="en-ZA" sz="3200" dirty="0"/>
              <a:t> </a:t>
            </a:r>
            <a:r>
              <a:rPr lang="en-ZA" sz="3200" dirty="0">
                <a:solidFill>
                  <a:srgbClr val="FF0000"/>
                </a:solidFill>
              </a:rPr>
              <a:t>♦</a:t>
            </a:r>
            <a:r>
              <a:rPr lang="en-ZA" sz="3200" dirty="0"/>
              <a:t> xxx ♣ </a:t>
            </a:r>
            <a:r>
              <a:rPr lang="en-ZA" sz="3200" dirty="0" err="1"/>
              <a:t>QJxxx</a:t>
            </a:r>
            <a:endParaRPr lang="en-ZA" sz="3200" dirty="0"/>
          </a:p>
          <a:p>
            <a:endParaRPr lang="en-ZA" sz="3200" dirty="0"/>
          </a:p>
          <a:p>
            <a:endParaRPr lang="en-ZA" sz="3200" dirty="0"/>
          </a:p>
          <a:p>
            <a:endParaRPr lang="en-ZA" sz="3200" dirty="0"/>
          </a:p>
          <a:p>
            <a:endParaRPr lang="en-ZA" dirty="0"/>
          </a:p>
        </p:txBody>
      </p:sp>
      <p:sp>
        <p:nvSpPr>
          <p:cNvPr id="4" name="TextBox 3">
            <a:extLst>
              <a:ext uri="{FF2B5EF4-FFF2-40B4-BE49-F238E27FC236}">
                <a16:creationId xmlns:a16="http://schemas.microsoft.com/office/drawing/2014/main" id="{6FE57BA3-E97F-4DDD-8CC5-B47011C56743}"/>
              </a:ext>
            </a:extLst>
          </p:cNvPr>
          <p:cNvSpPr txBox="1"/>
          <p:nvPr/>
        </p:nvSpPr>
        <p:spPr>
          <a:xfrm>
            <a:off x="395536" y="5445224"/>
            <a:ext cx="7272808" cy="646331"/>
          </a:xfrm>
          <a:prstGeom prst="rect">
            <a:avLst/>
          </a:prstGeom>
          <a:noFill/>
        </p:spPr>
        <p:txBody>
          <a:bodyPr wrap="square" rtlCol="0">
            <a:spAutoFit/>
          </a:bodyPr>
          <a:lstStyle/>
          <a:p>
            <a:r>
              <a:rPr lang="en-US" dirty="0"/>
              <a:t>MY PREFERNCE IS THAT IT IS A GOOD RAISE –HERE I AM WITH RUBENS</a:t>
            </a:r>
          </a:p>
          <a:p>
            <a:r>
              <a:rPr lang="en-US" dirty="0"/>
              <a:t>ON FREQUENCY IT SEEMS THE BEST USE</a:t>
            </a:r>
            <a:endParaRPr lang="en-Z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ZA" dirty="0"/>
              <a:t>9.Honour showing Doubles and redoubles</a:t>
            </a:r>
          </a:p>
        </p:txBody>
      </p:sp>
      <p:sp>
        <p:nvSpPr>
          <p:cNvPr id="3" name="TextBox 2"/>
          <p:cNvSpPr txBox="1"/>
          <p:nvPr/>
        </p:nvSpPr>
        <p:spPr>
          <a:xfrm>
            <a:off x="214282" y="1071546"/>
            <a:ext cx="8715404" cy="6278642"/>
          </a:xfrm>
          <a:prstGeom prst="rect">
            <a:avLst/>
          </a:prstGeom>
          <a:noFill/>
        </p:spPr>
        <p:txBody>
          <a:bodyPr wrap="square" rtlCol="0">
            <a:spAutoFit/>
          </a:bodyPr>
          <a:lstStyle/>
          <a:p>
            <a:r>
              <a:rPr lang="en-ZA" sz="3200" dirty="0"/>
              <a:t>(1</a:t>
            </a:r>
            <a:r>
              <a:rPr lang="en-ZA" sz="3200" dirty="0">
                <a:solidFill>
                  <a:srgbClr val="FF0000"/>
                </a:solidFill>
              </a:rPr>
              <a:t>♦</a:t>
            </a:r>
            <a:r>
              <a:rPr lang="en-ZA" sz="3200" dirty="0"/>
              <a:t>)</a:t>
            </a:r>
            <a:r>
              <a:rPr lang="en-ZA" sz="3200" dirty="0">
                <a:solidFill>
                  <a:srgbClr val="FF0000"/>
                </a:solidFill>
              </a:rPr>
              <a:t> </a:t>
            </a:r>
            <a:r>
              <a:rPr lang="en-ZA" sz="3200" dirty="0"/>
              <a:t>– 1 ♠–(X)- XX</a:t>
            </a:r>
          </a:p>
          <a:p>
            <a:endParaRPr lang="en-ZA" sz="3200" dirty="0"/>
          </a:p>
          <a:p>
            <a:r>
              <a:rPr lang="en-ZA" sz="3200" dirty="0"/>
              <a:t>We play this as </a:t>
            </a:r>
            <a:r>
              <a:rPr lang="en-ZA" sz="3200" dirty="0" err="1"/>
              <a:t>Hx</a:t>
            </a:r>
            <a:r>
              <a:rPr lang="en-ZA" sz="3200" dirty="0"/>
              <a:t> specifically Where H = A, K or Q</a:t>
            </a:r>
          </a:p>
          <a:p>
            <a:endParaRPr lang="en-ZA" sz="3200" dirty="0"/>
          </a:p>
          <a:p>
            <a:r>
              <a:rPr lang="en-ZA" sz="3200" dirty="0"/>
              <a:t>What about </a:t>
            </a:r>
          </a:p>
          <a:p>
            <a:r>
              <a:rPr lang="en-ZA" sz="3200" dirty="0"/>
              <a:t>(1</a:t>
            </a:r>
            <a:r>
              <a:rPr lang="en-ZA" sz="3200" dirty="0">
                <a:solidFill>
                  <a:srgbClr val="FF0000"/>
                </a:solidFill>
              </a:rPr>
              <a:t>♦</a:t>
            </a:r>
            <a:r>
              <a:rPr lang="en-ZA" sz="3200" dirty="0"/>
              <a:t>)- 1 ♠– (2 ♠) - X</a:t>
            </a:r>
          </a:p>
          <a:p>
            <a:r>
              <a:rPr lang="en-ZA" sz="3200" dirty="0"/>
              <a:t>What does this show? This needs PARTNERSHIP agreement.</a:t>
            </a:r>
          </a:p>
          <a:p>
            <a:endParaRPr lang="en-ZA" sz="3200" dirty="0"/>
          </a:p>
          <a:p>
            <a:endParaRPr lang="en-ZA" sz="3200" dirty="0"/>
          </a:p>
          <a:p>
            <a:endParaRPr lang="en-ZA" sz="3200" dirty="0"/>
          </a:p>
          <a:p>
            <a:endParaRPr lang="en-ZA" sz="3200" dirty="0"/>
          </a:p>
          <a:p>
            <a:endParaRPr lang="en-ZA" dirty="0"/>
          </a:p>
        </p:txBody>
      </p:sp>
      <p:pic>
        <p:nvPicPr>
          <p:cNvPr id="4" name="Picture 2">
            <a:extLst>
              <a:ext uri="{FF2B5EF4-FFF2-40B4-BE49-F238E27FC236}">
                <a16:creationId xmlns:a16="http://schemas.microsoft.com/office/drawing/2014/main" id="{B74F3AD3-9A2E-4217-B7DA-55A9C9D84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0928"/>
            <a:ext cx="9144000" cy="1038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en-ZA" dirty="0"/>
              <a:t>10. Doubles of splinters</a:t>
            </a:r>
          </a:p>
        </p:txBody>
      </p:sp>
      <p:sp>
        <p:nvSpPr>
          <p:cNvPr id="3" name="TextBox 2"/>
          <p:cNvSpPr txBox="1"/>
          <p:nvPr/>
        </p:nvSpPr>
        <p:spPr>
          <a:xfrm>
            <a:off x="0" y="928670"/>
            <a:ext cx="8715404" cy="8740854"/>
          </a:xfrm>
          <a:prstGeom prst="rect">
            <a:avLst/>
          </a:prstGeom>
          <a:noFill/>
        </p:spPr>
        <p:txBody>
          <a:bodyPr wrap="square" rtlCol="0">
            <a:spAutoFit/>
          </a:bodyPr>
          <a:lstStyle/>
          <a:p>
            <a:r>
              <a:rPr lang="en-ZA" sz="3200" dirty="0"/>
              <a:t>(1</a:t>
            </a:r>
            <a:r>
              <a:rPr lang="en-ZA" sz="3200" dirty="0">
                <a:solidFill>
                  <a:srgbClr val="FF0000"/>
                </a:solidFill>
              </a:rPr>
              <a:t>♥</a:t>
            </a:r>
            <a:r>
              <a:rPr lang="en-ZA" sz="3200" dirty="0"/>
              <a:t>)– P–(4</a:t>
            </a:r>
            <a:r>
              <a:rPr lang="en-ZA" sz="3200" dirty="0">
                <a:solidFill>
                  <a:srgbClr val="FF0000"/>
                </a:solidFill>
              </a:rPr>
              <a:t>♦</a:t>
            </a:r>
            <a:r>
              <a:rPr lang="en-ZA" sz="3200" dirty="0"/>
              <a:t>)*- X</a:t>
            </a:r>
          </a:p>
          <a:p>
            <a:r>
              <a:rPr lang="en-ZA" sz="3200" dirty="0"/>
              <a:t>*Splinter</a:t>
            </a:r>
          </a:p>
          <a:p>
            <a:r>
              <a:rPr lang="en-ZA" sz="3200" dirty="0"/>
              <a:t>What does X mean?</a:t>
            </a:r>
          </a:p>
          <a:p>
            <a:pPr>
              <a:buFont typeface="Wingdings" pitchFamily="2" charset="2"/>
              <a:buChar char="ü"/>
            </a:pPr>
            <a:r>
              <a:rPr lang="en-ZA" sz="3200" dirty="0"/>
              <a:t>It asks partner to lead suit</a:t>
            </a:r>
          </a:p>
          <a:p>
            <a:r>
              <a:rPr lang="en-ZA" sz="3200" dirty="0"/>
              <a:t>♠JT9x </a:t>
            </a:r>
            <a:r>
              <a:rPr lang="en-ZA" sz="3200" dirty="0">
                <a:solidFill>
                  <a:srgbClr val="FF0000"/>
                </a:solidFill>
              </a:rPr>
              <a:t>♥</a:t>
            </a:r>
            <a:r>
              <a:rPr lang="en-ZA" sz="3200" dirty="0"/>
              <a:t> x </a:t>
            </a:r>
            <a:r>
              <a:rPr lang="en-ZA" sz="3200" dirty="0">
                <a:solidFill>
                  <a:srgbClr val="FF0000"/>
                </a:solidFill>
              </a:rPr>
              <a:t>♦</a:t>
            </a:r>
            <a:r>
              <a:rPr lang="en-ZA" sz="3200" dirty="0"/>
              <a:t> </a:t>
            </a:r>
            <a:r>
              <a:rPr lang="en-ZA" sz="3200" dirty="0" err="1"/>
              <a:t>KQTxxx</a:t>
            </a:r>
            <a:r>
              <a:rPr lang="en-ZA" sz="3200" dirty="0"/>
              <a:t> ♣ </a:t>
            </a:r>
            <a:r>
              <a:rPr lang="en-ZA" sz="3200" dirty="0" err="1"/>
              <a:t>Jxx</a:t>
            </a:r>
            <a:endParaRPr lang="en-ZA" sz="3200" dirty="0"/>
          </a:p>
          <a:p>
            <a:pPr>
              <a:buFont typeface="Wingdings" pitchFamily="2" charset="2"/>
              <a:buChar char="ü"/>
            </a:pPr>
            <a:r>
              <a:rPr lang="en-ZA" sz="3200" dirty="0"/>
              <a:t>It tells partner you are willing to compete in splinter suit</a:t>
            </a:r>
          </a:p>
          <a:p>
            <a:r>
              <a:rPr lang="en-ZA" sz="3200" dirty="0"/>
              <a:t>♠9x </a:t>
            </a:r>
            <a:r>
              <a:rPr lang="en-ZA" sz="3200" dirty="0">
                <a:solidFill>
                  <a:srgbClr val="FF0000"/>
                </a:solidFill>
              </a:rPr>
              <a:t>♥</a:t>
            </a:r>
            <a:r>
              <a:rPr lang="en-ZA" sz="3200" dirty="0"/>
              <a:t> x </a:t>
            </a:r>
            <a:r>
              <a:rPr lang="en-ZA" sz="3200" dirty="0">
                <a:solidFill>
                  <a:srgbClr val="FF0000"/>
                </a:solidFill>
              </a:rPr>
              <a:t>♦</a:t>
            </a:r>
            <a:r>
              <a:rPr lang="en-ZA" sz="3200" dirty="0"/>
              <a:t> </a:t>
            </a:r>
            <a:r>
              <a:rPr lang="en-ZA" sz="3200" dirty="0" err="1"/>
              <a:t>AQTxxx</a:t>
            </a:r>
            <a:r>
              <a:rPr lang="en-ZA" sz="3200" dirty="0"/>
              <a:t> ♣ </a:t>
            </a:r>
            <a:r>
              <a:rPr lang="en-ZA" sz="3200" dirty="0" err="1"/>
              <a:t>Kxxx</a:t>
            </a:r>
            <a:endParaRPr lang="en-ZA" sz="3200" dirty="0"/>
          </a:p>
          <a:p>
            <a:pPr>
              <a:buFont typeface="Wingdings" pitchFamily="2" charset="2"/>
              <a:buChar char="ü"/>
            </a:pPr>
            <a:r>
              <a:rPr lang="en-ZA" sz="3200" dirty="0"/>
              <a:t>It is a lead directing double for lowest, highest unbid suit IF WE HAVE PASSED</a:t>
            </a:r>
          </a:p>
          <a:p>
            <a:r>
              <a:rPr lang="en-ZA" sz="3200" dirty="0"/>
              <a:t>♠KQT9 </a:t>
            </a:r>
            <a:r>
              <a:rPr lang="en-ZA" sz="3200" dirty="0">
                <a:solidFill>
                  <a:srgbClr val="FF0000"/>
                </a:solidFill>
              </a:rPr>
              <a:t>♥</a:t>
            </a:r>
            <a:r>
              <a:rPr lang="en-ZA" sz="3200" dirty="0"/>
              <a:t> xx </a:t>
            </a:r>
            <a:r>
              <a:rPr lang="en-ZA" sz="3200" dirty="0">
                <a:solidFill>
                  <a:srgbClr val="FF0000"/>
                </a:solidFill>
              </a:rPr>
              <a:t>♦</a:t>
            </a:r>
            <a:r>
              <a:rPr lang="en-ZA" sz="3200" dirty="0"/>
              <a:t> </a:t>
            </a:r>
            <a:r>
              <a:rPr lang="en-ZA" sz="3200" dirty="0" err="1"/>
              <a:t>Jxxxx</a:t>
            </a:r>
            <a:r>
              <a:rPr lang="en-ZA" sz="3200" dirty="0"/>
              <a:t> ♣ </a:t>
            </a:r>
            <a:r>
              <a:rPr lang="en-ZA" sz="3200" dirty="0" err="1"/>
              <a:t>Jx</a:t>
            </a:r>
            <a:endParaRPr lang="en-ZA" sz="3200" dirty="0"/>
          </a:p>
          <a:p>
            <a:r>
              <a:rPr lang="en-ZA" sz="3200" dirty="0"/>
              <a:t>♠ </a:t>
            </a:r>
            <a:r>
              <a:rPr lang="en-ZA" sz="3200" dirty="0" err="1"/>
              <a:t>Jx</a:t>
            </a:r>
            <a:r>
              <a:rPr lang="en-ZA" sz="3200" dirty="0"/>
              <a:t> </a:t>
            </a:r>
            <a:r>
              <a:rPr lang="en-ZA" sz="3200" dirty="0">
                <a:solidFill>
                  <a:srgbClr val="FF0000"/>
                </a:solidFill>
              </a:rPr>
              <a:t>♥</a:t>
            </a:r>
            <a:r>
              <a:rPr lang="en-ZA" sz="3200" dirty="0"/>
              <a:t> xx </a:t>
            </a:r>
            <a:r>
              <a:rPr lang="en-ZA" sz="3200" dirty="0">
                <a:solidFill>
                  <a:srgbClr val="FF0000"/>
                </a:solidFill>
              </a:rPr>
              <a:t>♦</a:t>
            </a:r>
            <a:r>
              <a:rPr lang="en-ZA" sz="3200" dirty="0"/>
              <a:t> </a:t>
            </a:r>
            <a:r>
              <a:rPr lang="en-ZA" sz="3200" dirty="0" err="1"/>
              <a:t>Jxxxx</a:t>
            </a:r>
            <a:r>
              <a:rPr lang="en-ZA" sz="3200" dirty="0"/>
              <a:t> ♣  KQT9</a:t>
            </a:r>
          </a:p>
          <a:p>
            <a:endParaRPr lang="en-ZA" sz="3200" dirty="0"/>
          </a:p>
          <a:p>
            <a:endParaRPr lang="en-ZA" sz="3200" dirty="0"/>
          </a:p>
          <a:p>
            <a:endParaRPr lang="en-ZA" sz="3200" dirty="0"/>
          </a:p>
          <a:p>
            <a:endParaRPr lang="en-ZA" sz="3200" dirty="0"/>
          </a:p>
          <a:p>
            <a:endParaRPr lang="en-ZA" sz="3200" dirty="0"/>
          </a:p>
          <a:p>
            <a:r>
              <a:rPr lang="en-ZA" dirty="0"/>
              <a:t>33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en-ZA" dirty="0"/>
              <a:t> Doubles of splinters bids</a:t>
            </a:r>
          </a:p>
        </p:txBody>
      </p:sp>
      <p:sp>
        <p:nvSpPr>
          <p:cNvPr id="3" name="TextBox 2"/>
          <p:cNvSpPr txBox="1"/>
          <p:nvPr/>
        </p:nvSpPr>
        <p:spPr>
          <a:xfrm>
            <a:off x="214282" y="1071546"/>
            <a:ext cx="8715404" cy="6278642"/>
          </a:xfrm>
          <a:prstGeom prst="rect">
            <a:avLst/>
          </a:prstGeom>
          <a:noFill/>
        </p:spPr>
        <p:txBody>
          <a:bodyPr wrap="square" rtlCol="0">
            <a:spAutoFit/>
          </a:bodyPr>
          <a:lstStyle/>
          <a:p>
            <a:r>
              <a:rPr lang="en-ZA" sz="3200" dirty="0"/>
              <a:t>(1</a:t>
            </a:r>
            <a:r>
              <a:rPr lang="en-ZA" sz="3200" dirty="0">
                <a:solidFill>
                  <a:srgbClr val="FF0000"/>
                </a:solidFill>
              </a:rPr>
              <a:t>♥</a:t>
            </a:r>
            <a:r>
              <a:rPr lang="en-ZA" sz="3200" dirty="0"/>
              <a:t>)– P–(4</a:t>
            </a:r>
            <a:r>
              <a:rPr lang="en-ZA" sz="3200" dirty="0">
                <a:solidFill>
                  <a:srgbClr val="FF0000"/>
                </a:solidFill>
              </a:rPr>
              <a:t>♦</a:t>
            </a:r>
            <a:r>
              <a:rPr lang="en-ZA" sz="3200" dirty="0"/>
              <a:t>)*- X</a:t>
            </a:r>
          </a:p>
          <a:p>
            <a:r>
              <a:rPr lang="en-ZA" sz="3200" dirty="0"/>
              <a:t>* splinter</a:t>
            </a:r>
          </a:p>
          <a:p>
            <a:endParaRPr lang="en-ZA" sz="3200" dirty="0"/>
          </a:p>
          <a:p>
            <a:r>
              <a:rPr lang="en-ZA" sz="3200" dirty="0"/>
              <a:t>What do the experts suggest</a:t>
            </a:r>
          </a:p>
          <a:p>
            <a:pPr>
              <a:buFont typeface="Wingdings" pitchFamily="2" charset="2"/>
              <a:buChar char="ü"/>
            </a:pPr>
            <a:r>
              <a:rPr lang="en-ZA" sz="3200" dirty="0"/>
              <a:t>Lead directing for </a:t>
            </a:r>
            <a:r>
              <a:rPr lang="en-ZA" sz="3200" dirty="0">
                <a:solidFill>
                  <a:srgbClr val="FF0000"/>
                </a:solidFill>
              </a:rPr>
              <a:t>♦ </a:t>
            </a:r>
            <a:r>
              <a:rPr lang="en-ZA" sz="3200" dirty="0"/>
              <a:t>s not a good idea</a:t>
            </a:r>
          </a:p>
          <a:p>
            <a:pPr>
              <a:buFont typeface="Wingdings" pitchFamily="2" charset="2"/>
              <a:buChar char="ü"/>
            </a:pPr>
            <a:r>
              <a:rPr lang="en-ZA" sz="3200" dirty="0"/>
              <a:t>Non </a:t>
            </a:r>
            <a:r>
              <a:rPr lang="en-ZA" sz="3200" dirty="0" err="1"/>
              <a:t>Vul</a:t>
            </a:r>
            <a:r>
              <a:rPr lang="en-ZA" sz="3200" dirty="0"/>
              <a:t> and not having passed save suggestion</a:t>
            </a:r>
          </a:p>
          <a:p>
            <a:pPr>
              <a:buFont typeface="Wingdings" pitchFamily="2" charset="2"/>
              <a:buChar char="ü"/>
            </a:pPr>
            <a:r>
              <a:rPr lang="en-ZA" sz="3200" dirty="0"/>
              <a:t>Otherwise Lead directing for lowest suit or </a:t>
            </a:r>
            <a:r>
              <a:rPr lang="en-ZA" sz="3200" dirty="0" err="1"/>
              <a:t>unbid</a:t>
            </a:r>
            <a:r>
              <a:rPr lang="en-ZA" sz="3200" dirty="0"/>
              <a:t> suit</a:t>
            </a:r>
          </a:p>
          <a:p>
            <a:endParaRPr lang="en-ZA" sz="3200" dirty="0"/>
          </a:p>
          <a:p>
            <a:endParaRPr lang="en-ZA" sz="3200" dirty="0"/>
          </a:p>
          <a:p>
            <a:endParaRPr lang="en-ZA" sz="3200" dirty="0"/>
          </a:p>
          <a:p>
            <a:endParaRPr lang="en-ZA" sz="3200" dirty="0"/>
          </a:p>
          <a:p>
            <a:endParaRPr lang="en-ZA" dirty="0"/>
          </a:p>
        </p:txBody>
      </p:sp>
      <p:pic>
        <p:nvPicPr>
          <p:cNvPr id="5" name="Picture 2">
            <a:extLst>
              <a:ext uri="{FF2B5EF4-FFF2-40B4-BE49-F238E27FC236}">
                <a16:creationId xmlns:a16="http://schemas.microsoft.com/office/drawing/2014/main" id="{D6A8D613-DB2F-41A5-A565-E37F7362C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0928"/>
            <a:ext cx="9144000" cy="1038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11. Doubles when they cue bid a suit we have bid</a:t>
            </a:r>
          </a:p>
        </p:txBody>
      </p:sp>
      <p:pic>
        <p:nvPicPr>
          <p:cNvPr id="5" name="Picture 4">
            <a:extLst>
              <a:ext uri="{FF2B5EF4-FFF2-40B4-BE49-F238E27FC236}">
                <a16:creationId xmlns:a16="http://schemas.microsoft.com/office/drawing/2014/main" id="{3BAFFA48-8D09-4626-8DBD-57939F0E659A}"/>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3" name="TextBox 2"/>
          <p:cNvSpPr txBox="1"/>
          <p:nvPr/>
        </p:nvSpPr>
        <p:spPr>
          <a:xfrm>
            <a:off x="785786" y="1714488"/>
            <a:ext cx="5572164" cy="2031325"/>
          </a:xfrm>
          <a:prstGeom prst="rect">
            <a:avLst/>
          </a:prstGeom>
          <a:noFill/>
        </p:spPr>
        <p:txBody>
          <a:bodyPr wrap="square" rtlCol="0">
            <a:spAutoFit/>
          </a:bodyPr>
          <a:lstStyle/>
          <a:p>
            <a:r>
              <a:rPr lang="en-ZA" dirty="0"/>
              <a:t>(1♣)–1 ♠- (2♠) x</a:t>
            </a:r>
          </a:p>
          <a:p>
            <a:endParaRPr lang="en-ZA" dirty="0"/>
          </a:p>
          <a:p>
            <a:r>
              <a:rPr lang="en-ZA" dirty="0"/>
              <a:t>Most play 2 ♠ =shows a good hand with support</a:t>
            </a:r>
          </a:p>
          <a:p>
            <a:r>
              <a:rPr lang="en-ZA" dirty="0"/>
              <a:t>What does x mean</a:t>
            </a:r>
          </a:p>
          <a:p>
            <a:endParaRPr lang="en-ZA" dirty="0"/>
          </a:p>
          <a:p>
            <a:r>
              <a:rPr lang="en-ZA" dirty="0"/>
              <a:t>X should contribute to auction and not be ego strutting</a:t>
            </a:r>
          </a:p>
          <a:p>
            <a:r>
              <a:rPr lang="en-ZA" dirty="0"/>
              <a:t>We would have raised to 2 ♠? We show </a:t>
            </a:r>
            <a:r>
              <a:rPr lang="en-ZA" dirty="0" err="1"/>
              <a:t>Hx</a:t>
            </a:r>
            <a:r>
              <a:rPr lang="en-ZA" dirty="0"/>
              <a:t> or </a:t>
            </a:r>
            <a:r>
              <a:rPr lang="en-ZA" dirty="0" err="1"/>
              <a:t>Hxx</a:t>
            </a:r>
            <a:r>
              <a:rPr lang="en-ZA" dirty="0"/>
              <a:t>?</a:t>
            </a:r>
          </a:p>
        </p:txBody>
      </p:sp>
      <p:sp>
        <p:nvSpPr>
          <p:cNvPr id="4" name="Rectangle 3"/>
          <p:cNvSpPr/>
          <p:nvPr/>
        </p:nvSpPr>
        <p:spPr>
          <a:xfrm>
            <a:off x="785786" y="3861048"/>
            <a:ext cx="5715040" cy="3139321"/>
          </a:xfrm>
          <a:prstGeom prst="rect">
            <a:avLst/>
          </a:prstGeom>
        </p:spPr>
        <p:txBody>
          <a:bodyPr wrap="square">
            <a:spAutoFit/>
          </a:bodyPr>
          <a:lstStyle/>
          <a:p>
            <a:r>
              <a:rPr lang="en-ZA" dirty="0"/>
              <a:t>(1 </a:t>
            </a:r>
            <a:r>
              <a:rPr lang="en-ZA" dirty="0">
                <a:solidFill>
                  <a:srgbClr val="FF0000"/>
                </a:solidFill>
              </a:rPr>
              <a:t>♥</a:t>
            </a:r>
            <a:r>
              <a:rPr lang="en-ZA" dirty="0"/>
              <a:t>)</a:t>
            </a:r>
            <a:r>
              <a:rPr lang="en-ZA" dirty="0">
                <a:solidFill>
                  <a:srgbClr val="FF0000"/>
                </a:solidFill>
              </a:rPr>
              <a:t> </a:t>
            </a:r>
            <a:r>
              <a:rPr lang="en-ZA" dirty="0"/>
              <a:t>–1 ♠- (3 ♠ )x</a:t>
            </a:r>
          </a:p>
          <a:p>
            <a:r>
              <a:rPr lang="en-ZA" dirty="0"/>
              <a:t>Most play 3 ♠ as a splinter or a good raise to 4</a:t>
            </a:r>
            <a:r>
              <a:rPr lang="en-ZA" dirty="0">
                <a:solidFill>
                  <a:srgbClr val="FF0000"/>
                </a:solidFill>
              </a:rPr>
              <a:t> ♥</a:t>
            </a:r>
            <a:endParaRPr lang="en-ZA" dirty="0"/>
          </a:p>
          <a:p>
            <a:r>
              <a:rPr lang="en-ZA" dirty="0"/>
              <a:t>What does x mean</a:t>
            </a:r>
          </a:p>
          <a:p>
            <a:endParaRPr lang="en-ZA" dirty="0"/>
          </a:p>
          <a:p>
            <a:r>
              <a:rPr lang="en-ZA" dirty="0"/>
              <a:t>X should contribute to auction </a:t>
            </a:r>
          </a:p>
          <a:p>
            <a:r>
              <a:rPr lang="en-ZA" dirty="0"/>
              <a:t>You are telling partner that you have a hand that is willing for him to bid 4 ♠ usually as a sacrifice</a:t>
            </a:r>
          </a:p>
          <a:p>
            <a:endParaRPr lang="en-ZA" dirty="0"/>
          </a:p>
          <a:p>
            <a:r>
              <a:rPr lang="en-ZA" dirty="0"/>
              <a:t>♠</a:t>
            </a:r>
            <a:r>
              <a:rPr lang="en-ZA" dirty="0" err="1"/>
              <a:t>Jxxx</a:t>
            </a:r>
            <a:r>
              <a:rPr lang="en-ZA" dirty="0"/>
              <a:t> </a:t>
            </a:r>
            <a:r>
              <a:rPr lang="en-ZA" dirty="0">
                <a:solidFill>
                  <a:srgbClr val="FF0000"/>
                </a:solidFill>
              </a:rPr>
              <a:t>♥</a:t>
            </a:r>
            <a:r>
              <a:rPr lang="en-ZA" dirty="0"/>
              <a:t> xxx </a:t>
            </a:r>
            <a:r>
              <a:rPr lang="en-ZA" dirty="0">
                <a:solidFill>
                  <a:srgbClr val="FF0000"/>
                </a:solidFill>
              </a:rPr>
              <a:t>♦</a:t>
            </a:r>
            <a:r>
              <a:rPr lang="en-ZA" dirty="0"/>
              <a:t> </a:t>
            </a:r>
            <a:r>
              <a:rPr lang="en-ZA" dirty="0" err="1"/>
              <a:t>Kxxx</a:t>
            </a:r>
            <a:r>
              <a:rPr lang="en-ZA" dirty="0"/>
              <a:t> ♣ xx</a:t>
            </a:r>
          </a:p>
          <a:p>
            <a:endParaRPr lang="en-ZA" dirty="0"/>
          </a:p>
          <a:p>
            <a:endParaRPr lang="en-Z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Doubles when they cue bid a suit we have bid</a:t>
            </a:r>
          </a:p>
        </p:txBody>
      </p:sp>
      <p:pic>
        <p:nvPicPr>
          <p:cNvPr id="6" name="Picture 5">
            <a:extLst>
              <a:ext uri="{FF2B5EF4-FFF2-40B4-BE49-F238E27FC236}">
                <a16:creationId xmlns:a16="http://schemas.microsoft.com/office/drawing/2014/main" id="{3AB34F94-DD70-4546-82DA-87DDF066C84C}"/>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3" name="TextBox 2"/>
          <p:cNvSpPr txBox="1"/>
          <p:nvPr/>
        </p:nvSpPr>
        <p:spPr>
          <a:xfrm>
            <a:off x="928662" y="1571612"/>
            <a:ext cx="6883698" cy="2862322"/>
          </a:xfrm>
          <a:prstGeom prst="rect">
            <a:avLst/>
          </a:prstGeom>
          <a:noFill/>
        </p:spPr>
        <p:txBody>
          <a:bodyPr wrap="square" rtlCol="0">
            <a:spAutoFit/>
          </a:bodyPr>
          <a:lstStyle/>
          <a:p>
            <a:r>
              <a:rPr lang="en-ZA" dirty="0"/>
              <a:t>(1♣)–1 ♠- (2 ♣) P</a:t>
            </a:r>
          </a:p>
          <a:p>
            <a:r>
              <a:rPr lang="en-ZA" dirty="0"/>
              <a:t>2 ♠-   X</a:t>
            </a:r>
          </a:p>
          <a:p>
            <a:endParaRPr lang="en-ZA" dirty="0"/>
          </a:p>
          <a:p>
            <a:r>
              <a:rPr lang="en-ZA" dirty="0"/>
              <a:t>X showing good ♠’s is foolish and nothing extra partner  will lead a ♠ anyway and the x gives opponents another round of bidding</a:t>
            </a:r>
          </a:p>
          <a:p>
            <a:endParaRPr lang="en-ZA" dirty="0"/>
          </a:p>
          <a:p>
            <a:r>
              <a:rPr lang="en-ZA" dirty="0"/>
              <a:t>What should a x mean?</a:t>
            </a:r>
          </a:p>
          <a:p>
            <a:r>
              <a:rPr lang="en-ZA" dirty="0"/>
              <a:t>One meaning would be to say you have a good playing hand and would like to compete</a:t>
            </a:r>
          </a:p>
          <a:p>
            <a:r>
              <a:rPr lang="en-ZA" dirty="0"/>
              <a:t>♠</a:t>
            </a:r>
            <a:r>
              <a:rPr lang="en-ZA" dirty="0" err="1"/>
              <a:t>AQJxx</a:t>
            </a:r>
            <a:r>
              <a:rPr lang="en-ZA" dirty="0"/>
              <a:t> </a:t>
            </a:r>
            <a:r>
              <a:rPr lang="en-ZA" dirty="0">
                <a:solidFill>
                  <a:srgbClr val="FF0000"/>
                </a:solidFill>
              </a:rPr>
              <a:t>♥</a:t>
            </a:r>
            <a:r>
              <a:rPr lang="en-ZA" dirty="0"/>
              <a:t> xx </a:t>
            </a:r>
            <a:r>
              <a:rPr lang="en-ZA" dirty="0">
                <a:solidFill>
                  <a:srgbClr val="FF0000"/>
                </a:solidFill>
              </a:rPr>
              <a:t>♦</a:t>
            </a:r>
            <a:r>
              <a:rPr lang="en-ZA" dirty="0"/>
              <a:t> </a:t>
            </a:r>
            <a:r>
              <a:rPr lang="en-ZA" dirty="0" err="1"/>
              <a:t>KJTx</a:t>
            </a:r>
            <a:r>
              <a:rPr lang="en-ZA" dirty="0"/>
              <a:t> ♣ x </a:t>
            </a:r>
          </a:p>
        </p:txBody>
      </p:sp>
      <p:sp>
        <p:nvSpPr>
          <p:cNvPr id="5" name="TextBox 4"/>
          <p:cNvSpPr txBox="1"/>
          <p:nvPr/>
        </p:nvSpPr>
        <p:spPr>
          <a:xfrm>
            <a:off x="928662" y="4826675"/>
            <a:ext cx="5500726" cy="2031325"/>
          </a:xfrm>
          <a:prstGeom prst="rect">
            <a:avLst/>
          </a:prstGeom>
          <a:noFill/>
        </p:spPr>
        <p:txBody>
          <a:bodyPr wrap="square" rtlCol="0">
            <a:spAutoFit/>
          </a:bodyPr>
          <a:lstStyle/>
          <a:p>
            <a:r>
              <a:rPr lang="en-ZA" dirty="0"/>
              <a:t>(1</a:t>
            </a:r>
            <a:r>
              <a:rPr lang="en-ZA" dirty="0">
                <a:solidFill>
                  <a:srgbClr val="FF0000"/>
                </a:solidFill>
              </a:rPr>
              <a:t>♥</a:t>
            </a:r>
            <a:r>
              <a:rPr lang="en-ZA" dirty="0"/>
              <a:t>)–1 ♠- (2</a:t>
            </a:r>
            <a:r>
              <a:rPr lang="en-ZA" dirty="0">
                <a:solidFill>
                  <a:srgbClr val="FF0000"/>
                </a:solidFill>
              </a:rPr>
              <a:t> ♦</a:t>
            </a:r>
            <a:r>
              <a:rPr lang="en-ZA" dirty="0"/>
              <a:t>) P</a:t>
            </a:r>
          </a:p>
          <a:p>
            <a:r>
              <a:rPr lang="en-ZA" dirty="0"/>
              <a:t>(3</a:t>
            </a:r>
            <a:r>
              <a:rPr lang="en-ZA" dirty="0">
                <a:solidFill>
                  <a:srgbClr val="FF0000"/>
                </a:solidFill>
              </a:rPr>
              <a:t>♦</a:t>
            </a:r>
            <a:r>
              <a:rPr lang="en-ZA" dirty="0"/>
              <a:t>)</a:t>
            </a:r>
            <a:r>
              <a:rPr lang="en-ZA" dirty="0">
                <a:solidFill>
                  <a:srgbClr val="FF0000"/>
                </a:solidFill>
              </a:rPr>
              <a:t> </a:t>
            </a:r>
            <a:r>
              <a:rPr lang="en-ZA" dirty="0"/>
              <a:t>-P – (3 ♠ ) X</a:t>
            </a:r>
          </a:p>
          <a:p>
            <a:endParaRPr lang="en-ZA" dirty="0"/>
          </a:p>
          <a:p>
            <a:r>
              <a:rPr lang="en-ZA" dirty="0"/>
              <a:t>X should contribute to auction </a:t>
            </a:r>
          </a:p>
          <a:p>
            <a:r>
              <a:rPr lang="en-ZA" dirty="0"/>
              <a:t>Best </a:t>
            </a:r>
            <a:r>
              <a:rPr lang="en-ZA" dirty="0" err="1"/>
              <a:t>Hx</a:t>
            </a:r>
            <a:r>
              <a:rPr lang="en-ZA" dirty="0"/>
              <a:t> or </a:t>
            </a:r>
            <a:r>
              <a:rPr lang="en-ZA" dirty="0" err="1"/>
              <a:t>Hxx</a:t>
            </a:r>
            <a:endParaRPr lang="en-ZA" dirty="0"/>
          </a:p>
          <a:p>
            <a:r>
              <a:rPr lang="en-ZA" dirty="0"/>
              <a:t>X is important as when you </a:t>
            </a:r>
            <a:r>
              <a:rPr lang="en-ZA" dirty="0" err="1"/>
              <a:t>dont</a:t>
            </a:r>
            <a:r>
              <a:rPr lang="en-ZA" dirty="0"/>
              <a:t> have a honour P will draw the correct inference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12. Don't lead me double</a:t>
            </a:r>
          </a:p>
        </p:txBody>
      </p:sp>
      <p:sp>
        <p:nvSpPr>
          <p:cNvPr id="3" name="TextBox 2"/>
          <p:cNvSpPr txBox="1"/>
          <p:nvPr/>
        </p:nvSpPr>
        <p:spPr>
          <a:xfrm>
            <a:off x="928662" y="1571612"/>
            <a:ext cx="5500726" cy="3139321"/>
          </a:xfrm>
          <a:prstGeom prst="rect">
            <a:avLst/>
          </a:prstGeom>
          <a:noFill/>
        </p:spPr>
        <p:txBody>
          <a:bodyPr wrap="square" rtlCol="0">
            <a:spAutoFit/>
          </a:bodyPr>
          <a:lstStyle/>
          <a:p>
            <a:r>
              <a:rPr lang="en-ZA" dirty="0"/>
              <a:t>(1</a:t>
            </a:r>
            <a:r>
              <a:rPr lang="en-ZA" dirty="0">
                <a:solidFill>
                  <a:srgbClr val="FF0000"/>
                </a:solidFill>
              </a:rPr>
              <a:t>♦</a:t>
            </a:r>
            <a:r>
              <a:rPr lang="en-ZA" dirty="0"/>
              <a:t>)-1 ♠- (3 </a:t>
            </a:r>
            <a:r>
              <a:rPr lang="en-ZA" dirty="0">
                <a:solidFill>
                  <a:srgbClr val="FF0000"/>
                </a:solidFill>
              </a:rPr>
              <a:t>♦ </a:t>
            </a:r>
            <a:r>
              <a:rPr lang="en-ZA" dirty="0"/>
              <a:t>) -</a:t>
            </a:r>
            <a:r>
              <a:rPr lang="en-ZA" dirty="0">
                <a:solidFill>
                  <a:srgbClr val="FF0000"/>
                </a:solidFill>
              </a:rPr>
              <a:t> </a:t>
            </a:r>
            <a:r>
              <a:rPr lang="en-ZA" dirty="0"/>
              <a:t>P</a:t>
            </a:r>
          </a:p>
          <a:p>
            <a:r>
              <a:rPr lang="en-ZA" dirty="0"/>
              <a:t>(3 ♠)-X</a:t>
            </a:r>
          </a:p>
          <a:p>
            <a:r>
              <a:rPr lang="en-ZA" dirty="0"/>
              <a:t>♠</a:t>
            </a:r>
            <a:r>
              <a:rPr lang="en-ZA" dirty="0" err="1"/>
              <a:t>Qxxxxx</a:t>
            </a:r>
            <a:r>
              <a:rPr lang="en-ZA" dirty="0"/>
              <a:t> </a:t>
            </a:r>
            <a:r>
              <a:rPr lang="en-ZA" dirty="0">
                <a:solidFill>
                  <a:srgbClr val="FF0000"/>
                </a:solidFill>
              </a:rPr>
              <a:t>♥</a:t>
            </a:r>
            <a:r>
              <a:rPr lang="en-ZA" dirty="0"/>
              <a:t> </a:t>
            </a:r>
            <a:r>
              <a:rPr lang="en-ZA" dirty="0" err="1"/>
              <a:t>AKJx</a:t>
            </a:r>
            <a:r>
              <a:rPr lang="en-ZA" dirty="0"/>
              <a:t> </a:t>
            </a:r>
            <a:r>
              <a:rPr lang="en-ZA" dirty="0">
                <a:solidFill>
                  <a:srgbClr val="FF0000"/>
                </a:solidFill>
              </a:rPr>
              <a:t>♦</a:t>
            </a:r>
            <a:r>
              <a:rPr lang="en-ZA" dirty="0"/>
              <a:t> x ♣T x </a:t>
            </a:r>
          </a:p>
          <a:p>
            <a:endParaRPr lang="en-ZA" dirty="0"/>
          </a:p>
          <a:p>
            <a:r>
              <a:rPr lang="en-ZA" dirty="0"/>
              <a:t>X should contribute to auction </a:t>
            </a:r>
          </a:p>
          <a:p>
            <a:r>
              <a:rPr lang="en-ZA" dirty="0"/>
              <a:t>Looks like they are going to play in 3NT</a:t>
            </a:r>
          </a:p>
          <a:p>
            <a:r>
              <a:rPr lang="en-ZA" dirty="0"/>
              <a:t>X says I don't like ♠’s  please lead another suit</a:t>
            </a:r>
          </a:p>
          <a:p>
            <a:r>
              <a:rPr lang="en-ZA" dirty="0"/>
              <a:t>Pass says I like a ♠ lead</a:t>
            </a:r>
          </a:p>
          <a:p>
            <a:r>
              <a:rPr lang="en-ZA" dirty="0"/>
              <a:t>X showing good ♠’s is foolish p will lead a ♠ anyway and the x gives opponents another round of bidding</a:t>
            </a:r>
          </a:p>
          <a:p>
            <a:endParaRPr lang="en-ZA" dirty="0"/>
          </a:p>
        </p:txBody>
      </p:sp>
      <p:pic>
        <p:nvPicPr>
          <p:cNvPr id="4" name="Picture 2">
            <a:extLst>
              <a:ext uri="{FF2B5EF4-FFF2-40B4-BE49-F238E27FC236}">
                <a16:creationId xmlns:a16="http://schemas.microsoft.com/office/drawing/2014/main" id="{D715B4FC-4C26-4F4F-B164-B6A85A840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0928"/>
            <a:ext cx="9144000" cy="1038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2E8A51-CAF6-483B-B4C6-CA18BD76D3F1}"/>
              </a:ext>
            </a:extLst>
          </p:cNvPr>
          <p:cNvPicPr/>
          <p:nvPr/>
        </p:nvPicPr>
        <p:blipFill rotWithShape="1">
          <a:blip r:embed="rId2" cstate="print">
            <a:alphaModFix amt="70000"/>
            <a:extLst>
              <a:ext uri="{28A0092B-C50C-407E-A947-70E740481C1C}">
                <a14:useLocalDpi xmlns:a14="http://schemas.microsoft.com/office/drawing/2010/main" val="0"/>
              </a:ext>
            </a:extLst>
          </a:blip>
          <a:srcRect l="13053"/>
          <a:stretch/>
        </p:blipFill>
        <p:spPr bwMode="auto">
          <a:xfrm>
            <a:off x="4139952" y="10"/>
            <a:ext cx="500404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2" name="Title 1"/>
          <p:cNvSpPr>
            <a:spLocks noGrp="1"/>
          </p:cNvSpPr>
          <p:nvPr>
            <p:ph type="title"/>
          </p:nvPr>
        </p:nvSpPr>
        <p:spPr>
          <a:solidFill>
            <a:schemeClr val="bg1"/>
          </a:solidFill>
        </p:spPr>
        <p:txBody>
          <a:bodyPr>
            <a:normAutofit fontScale="90000"/>
          </a:bodyPr>
          <a:lstStyle/>
          <a:p>
            <a:r>
              <a:rPr lang="en-ZA" dirty="0"/>
              <a:t>13. Double of cue bids when they looking for slam</a:t>
            </a:r>
          </a:p>
        </p:txBody>
      </p:sp>
      <p:sp>
        <p:nvSpPr>
          <p:cNvPr id="3" name="TextBox 2"/>
          <p:cNvSpPr txBox="1"/>
          <p:nvPr/>
        </p:nvSpPr>
        <p:spPr>
          <a:xfrm>
            <a:off x="899592" y="1417638"/>
            <a:ext cx="6379642" cy="5570756"/>
          </a:xfrm>
          <a:prstGeom prst="rect">
            <a:avLst/>
          </a:prstGeom>
          <a:noFill/>
        </p:spPr>
        <p:txBody>
          <a:bodyPr wrap="square" rtlCol="0">
            <a:spAutoFit/>
          </a:bodyPr>
          <a:lstStyle/>
          <a:p>
            <a:r>
              <a:rPr lang="en-ZA" dirty="0"/>
              <a:t>(1♠)–P- (2 </a:t>
            </a:r>
            <a:r>
              <a:rPr lang="en-ZA" dirty="0">
                <a:solidFill>
                  <a:srgbClr val="FF0000"/>
                </a:solidFill>
              </a:rPr>
              <a:t>♦</a:t>
            </a:r>
            <a:r>
              <a:rPr lang="en-ZA" dirty="0"/>
              <a:t>)–P</a:t>
            </a:r>
          </a:p>
          <a:p>
            <a:r>
              <a:rPr lang="en-ZA" dirty="0"/>
              <a:t>(2♠)-P-(3♠)-P</a:t>
            </a:r>
          </a:p>
          <a:p>
            <a:r>
              <a:rPr lang="en-ZA" dirty="0"/>
              <a:t>(4♣)</a:t>
            </a:r>
          </a:p>
          <a:p>
            <a:endParaRPr lang="en-ZA" dirty="0"/>
          </a:p>
          <a:p>
            <a:r>
              <a:rPr lang="en-ZA" dirty="0"/>
              <a:t>♠xx </a:t>
            </a:r>
            <a:r>
              <a:rPr lang="en-ZA" dirty="0">
                <a:solidFill>
                  <a:srgbClr val="FF0000"/>
                </a:solidFill>
              </a:rPr>
              <a:t>♥</a:t>
            </a:r>
            <a:r>
              <a:rPr lang="en-ZA" dirty="0"/>
              <a:t> </a:t>
            </a:r>
            <a:r>
              <a:rPr lang="en-ZA" dirty="0" err="1"/>
              <a:t>JTxx</a:t>
            </a:r>
            <a:r>
              <a:rPr lang="en-ZA" dirty="0"/>
              <a:t> </a:t>
            </a:r>
            <a:r>
              <a:rPr lang="en-ZA" dirty="0">
                <a:solidFill>
                  <a:srgbClr val="FF0000"/>
                </a:solidFill>
              </a:rPr>
              <a:t>♦</a:t>
            </a:r>
            <a:r>
              <a:rPr lang="en-ZA" dirty="0"/>
              <a:t> xxx ♣</a:t>
            </a:r>
            <a:r>
              <a:rPr lang="en-ZA" dirty="0" err="1"/>
              <a:t>KQTx</a:t>
            </a:r>
            <a:r>
              <a:rPr lang="en-ZA" dirty="0"/>
              <a:t> </a:t>
            </a:r>
          </a:p>
          <a:p>
            <a:endParaRPr lang="en-ZA" dirty="0"/>
          </a:p>
          <a:p>
            <a:r>
              <a:rPr lang="en-ZA" dirty="0"/>
              <a:t>Should we X  with</a:t>
            </a:r>
          </a:p>
          <a:p>
            <a:endParaRPr lang="en-ZA" dirty="0"/>
          </a:p>
          <a:p>
            <a:r>
              <a:rPr lang="en-ZA" dirty="0"/>
              <a:t>If we are on lead DEFINITELY NOT</a:t>
            </a:r>
          </a:p>
          <a:p>
            <a:r>
              <a:rPr lang="en-ZA" dirty="0"/>
              <a:t>It is better to X when we hold</a:t>
            </a:r>
          </a:p>
          <a:p>
            <a:r>
              <a:rPr lang="en-ZA" dirty="0"/>
              <a:t>♠xx </a:t>
            </a:r>
            <a:r>
              <a:rPr lang="en-ZA" dirty="0">
                <a:solidFill>
                  <a:srgbClr val="FF0000"/>
                </a:solidFill>
              </a:rPr>
              <a:t>♥</a:t>
            </a:r>
            <a:r>
              <a:rPr lang="en-ZA" dirty="0"/>
              <a:t> KQJ </a:t>
            </a:r>
            <a:r>
              <a:rPr lang="en-ZA" dirty="0">
                <a:solidFill>
                  <a:srgbClr val="FF0000"/>
                </a:solidFill>
              </a:rPr>
              <a:t>♦</a:t>
            </a:r>
            <a:r>
              <a:rPr lang="en-ZA" dirty="0"/>
              <a:t> </a:t>
            </a:r>
            <a:r>
              <a:rPr lang="en-ZA" dirty="0" err="1"/>
              <a:t>xxxx</a:t>
            </a:r>
            <a:r>
              <a:rPr lang="en-ZA" dirty="0"/>
              <a:t> ♣</a:t>
            </a:r>
            <a:r>
              <a:rPr lang="en-ZA" dirty="0" err="1"/>
              <a:t>xxxx</a:t>
            </a:r>
            <a:r>
              <a:rPr lang="en-ZA" dirty="0"/>
              <a:t>  </a:t>
            </a:r>
            <a:r>
              <a:rPr lang="en-ZA" sz="3200" dirty="0">
                <a:sym typeface="Wingdings" pitchFamily="2" charset="2"/>
              </a:rPr>
              <a:t></a:t>
            </a:r>
            <a:endParaRPr lang="en-ZA" sz="3200" dirty="0"/>
          </a:p>
          <a:p>
            <a:endParaRPr lang="en-ZA" dirty="0"/>
          </a:p>
          <a:p>
            <a:r>
              <a:rPr lang="en-ZA" dirty="0"/>
              <a:t>(1♠)–P- (3 ♠)-</a:t>
            </a:r>
            <a:r>
              <a:rPr lang="en-ZA" dirty="0">
                <a:solidFill>
                  <a:srgbClr val="FF0000"/>
                </a:solidFill>
              </a:rPr>
              <a:t> </a:t>
            </a:r>
            <a:r>
              <a:rPr lang="en-ZA" dirty="0"/>
              <a:t>P</a:t>
            </a:r>
          </a:p>
          <a:p>
            <a:r>
              <a:rPr lang="en-ZA" dirty="0"/>
              <a:t>(4♣)-P-(4 </a:t>
            </a:r>
            <a:r>
              <a:rPr lang="en-ZA" dirty="0">
                <a:solidFill>
                  <a:srgbClr val="FF0000"/>
                </a:solidFill>
              </a:rPr>
              <a:t>♥</a:t>
            </a:r>
            <a:r>
              <a:rPr lang="en-ZA" dirty="0"/>
              <a:t>)-X</a:t>
            </a:r>
          </a:p>
          <a:p>
            <a:endParaRPr lang="en-ZA" dirty="0"/>
          </a:p>
          <a:p>
            <a:r>
              <a:rPr lang="en-ZA" dirty="0"/>
              <a:t>If we hold ♠xx </a:t>
            </a:r>
            <a:r>
              <a:rPr lang="en-ZA" dirty="0">
                <a:solidFill>
                  <a:srgbClr val="FF0000"/>
                </a:solidFill>
              </a:rPr>
              <a:t>♥</a:t>
            </a:r>
            <a:r>
              <a:rPr lang="en-ZA" dirty="0"/>
              <a:t> </a:t>
            </a:r>
            <a:r>
              <a:rPr lang="en-ZA" dirty="0" err="1"/>
              <a:t>KQJx</a:t>
            </a:r>
            <a:r>
              <a:rPr lang="en-ZA" dirty="0"/>
              <a:t> </a:t>
            </a:r>
            <a:r>
              <a:rPr lang="en-ZA" dirty="0">
                <a:solidFill>
                  <a:srgbClr val="FF0000"/>
                </a:solidFill>
              </a:rPr>
              <a:t>♦</a:t>
            </a:r>
            <a:r>
              <a:rPr lang="en-ZA" dirty="0"/>
              <a:t> xxx ♣xxx x </a:t>
            </a:r>
          </a:p>
          <a:p>
            <a:r>
              <a:rPr lang="en-ZA" dirty="0"/>
              <a:t>We desperately want a  </a:t>
            </a:r>
            <a:r>
              <a:rPr lang="en-ZA" dirty="0">
                <a:solidFill>
                  <a:srgbClr val="FF0000"/>
                </a:solidFill>
              </a:rPr>
              <a:t>♥</a:t>
            </a:r>
            <a:r>
              <a:rPr lang="en-ZA" dirty="0"/>
              <a:t>  lead</a:t>
            </a:r>
          </a:p>
          <a:p>
            <a:r>
              <a:rPr lang="en-ZA" dirty="0"/>
              <a:t>What about</a:t>
            </a:r>
          </a:p>
          <a:p>
            <a:r>
              <a:rPr lang="en-ZA" dirty="0"/>
              <a:t>♠xxx </a:t>
            </a:r>
            <a:r>
              <a:rPr lang="en-ZA" dirty="0">
                <a:solidFill>
                  <a:srgbClr val="FF0000"/>
                </a:solidFill>
              </a:rPr>
              <a:t>♥</a:t>
            </a:r>
            <a:r>
              <a:rPr lang="en-ZA" dirty="0"/>
              <a:t> </a:t>
            </a:r>
            <a:r>
              <a:rPr lang="en-ZA" dirty="0" err="1"/>
              <a:t>QJTx</a:t>
            </a:r>
            <a:r>
              <a:rPr lang="en-ZA" dirty="0"/>
              <a:t> </a:t>
            </a:r>
            <a:r>
              <a:rPr lang="en-ZA" dirty="0">
                <a:solidFill>
                  <a:srgbClr val="FF0000"/>
                </a:solidFill>
              </a:rPr>
              <a:t>♦</a:t>
            </a:r>
            <a:r>
              <a:rPr lang="en-ZA" dirty="0"/>
              <a:t> xxx ♣Q x</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14.Double of game tries</a:t>
            </a:r>
          </a:p>
        </p:txBody>
      </p:sp>
      <p:sp>
        <p:nvSpPr>
          <p:cNvPr id="3" name="TextBox 2"/>
          <p:cNvSpPr txBox="1"/>
          <p:nvPr/>
        </p:nvSpPr>
        <p:spPr>
          <a:xfrm>
            <a:off x="928662" y="1571612"/>
            <a:ext cx="5500726" cy="3693319"/>
          </a:xfrm>
          <a:prstGeom prst="rect">
            <a:avLst/>
          </a:prstGeom>
          <a:noFill/>
        </p:spPr>
        <p:txBody>
          <a:bodyPr wrap="square" rtlCol="0">
            <a:spAutoFit/>
          </a:bodyPr>
          <a:lstStyle/>
          <a:p>
            <a:r>
              <a:rPr lang="en-ZA" dirty="0"/>
              <a:t>(1 ♠)–P- (2 ♠) -</a:t>
            </a:r>
            <a:r>
              <a:rPr lang="en-ZA" dirty="0">
                <a:solidFill>
                  <a:srgbClr val="FF0000"/>
                </a:solidFill>
              </a:rPr>
              <a:t> </a:t>
            </a:r>
            <a:r>
              <a:rPr lang="en-ZA" dirty="0"/>
              <a:t>P</a:t>
            </a:r>
          </a:p>
          <a:p>
            <a:r>
              <a:rPr lang="en-ZA" dirty="0"/>
              <a:t>(3 </a:t>
            </a:r>
            <a:r>
              <a:rPr lang="en-ZA" dirty="0">
                <a:solidFill>
                  <a:srgbClr val="FF0000"/>
                </a:solidFill>
              </a:rPr>
              <a:t>♦</a:t>
            </a:r>
            <a:r>
              <a:rPr lang="en-ZA" dirty="0"/>
              <a:t>)–?</a:t>
            </a:r>
          </a:p>
          <a:p>
            <a:endParaRPr lang="en-ZA" dirty="0"/>
          </a:p>
          <a:p>
            <a:r>
              <a:rPr lang="en-ZA" dirty="0"/>
              <a:t>You hold </a:t>
            </a:r>
          </a:p>
          <a:p>
            <a:endParaRPr lang="en-ZA" dirty="0"/>
          </a:p>
          <a:p>
            <a:r>
              <a:rPr lang="en-ZA" dirty="0"/>
              <a:t>♠</a:t>
            </a:r>
            <a:r>
              <a:rPr lang="en-ZA" dirty="0" err="1"/>
              <a:t>QJx</a:t>
            </a:r>
            <a:r>
              <a:rPr lang="en-ZA" dirty="0"/>
              <a:t> </a:t>
            </a:r>
            <a:r>
              <a:rPr lang="en-ZA" dirty="0">
                <a:solidFill>
                  <a:srgbClr val="FF0000"/>
                </a:solidFill>
              </a:rPr>
              <a:t>♥</a:t>
            </a:r>
            <a:r>
              <a:rPr lang="en-ZA" dirty="0"/>
              <a:t> xx </a:t>
            </a:r>
            <a:r>
              <a:rPr lang="en-ZA" dirty="0">
                <a:solidFill>
                  <a:srgbClr val="FF0000"/>
                </a:solidFill>
              </a:rPr>
              <a:t>♦</a:t>
            </a:r>
            <a:r>
              <a:rPr lang="en-ZA" dirty="0"/>
              <a:t> KJ9xx ♣</a:t>
            </a:r>
            <a:r>
              <a:rPr lang="en-ZA" dirty="0" err="1"/>
              <a:t>Jx</a:t>
            </a:r>
            <a:r>
              <a:rPr lang="en-ZA" dirty="0"/>
              <a:t> x </a:t>
            </a:r>
          </a:p>
          <a:p>
            <a:endParaRPr lang="en-ZA" dirty="0"/>
          </a:p>
          <a:p>
            <a:r>
              <a:rPr lang="en-ZA" dirty="0"/>
              <a:t>Should we X </a:t>
            </a:r>
          </a:p>
          <a:p>
            <a:endParaRPr lang="en-ZA" dirty="0"/>
          </a:p>
          <a:p>
            <a:r>
              <a:rPr lang="en-ZA" dirty="0"/>
              <a:t>NOOOOOOOOOO</a:t>
            </a:r>
          </a:p>
          <a:p>
            <a:r>
              <a:rPr lang="en-ZA" dirty="0"/>
              <a:t>This will help the opponents in the bidding and play</a:t>
            </a:r>
          </a:p>
          <a:p>
            <a:r>
              <a:rPr lang="en-ZA" dirty="0"/>
              <a:t>After your helpful hint they may stop in 3 and to add insult to injury make it</a:t>
            </a:r>
          </a:p>
        </p:txBody>
      </p:sp>
      <p:pic>
        <p:nvPicPr>
          <p:cNvPr id="4" name="Picture 2">
            <a:extLst>
              <a:ext uri="{FF2B5EF4-FFF2-40B4-BE49-F238E27FC236}">
                <a16:creationId xmlns:a16="http://schemas.microsoft.com/office/drawing/2014/main" id="{F6C1B7FD-5198-4609-9740-E380EE02A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0928"/>
            <a:ext cx="9144000" cy="1038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One of the secrets of good bridge communicating to partner </a:t>
            </a:r>
            <a:r>
              <a:rPr lang="en-ZA" u="sng" dirty="0"/>
              <a:t>every</a:t>
            </a:r>
            <a:r>
              <a:rPr lang="en-ZA" dirty="0"/>
              <a:t> time we get a chance to bid</a:t>
            </a:r>
          </a:p>
        </p:txBody>
      </p:sp>
      <p:sp>
        <p:nvSpPr>
          <p:cNvPr id="3" name="TextBox 2"/>
          <p:cNvSpPr txBox="1"/>
          <p:nvPr/>
        </p:nvSpPr>
        <p:spPr>
          <a:xfrm>
            <a:off x="285720" y="1785926"/>
            <a:ext cx="7929618" cy="3693319"/>
          </a:xfrm>
          <a:prstGeom prst="rect">
            <a:avLst/>
          </a:prstGeom>
          <a:noFill/>
        </p:spPr>
        <p:txBody>
          <a:bodyPr wrap="square" rtlCol="0">
            <a:spAutoFit/>
          </a:bodyPr>
          <a:lstStyle/>
          <a:p>
            <a:pPr>
              <a:buBlip>
                <a:blip r:embed="rId2"/>
              </a:buBlip>
            </a:pPr>
            <a:r>
              <a:rPr lang="en-ZA" sz="2800" dirty="0"/>
              <a:t>How many points do we have?</a:t>
            </a:r>
          </a:p>
          <a:p>
            <a:pPr>
              <a:buBlip>
                <a:blip r:embed="rId2"/>
              </a:buBlip>
            </a:pPr>
            <a:r>
              <a:rPr lang="en-ZA" sz="2800" dirty="0"/>
              <a:t>Are we balanced or unbalanced?</a:t>
            </a:r>
          </a:p>
          <a:p>
            <a:pPr>
              <a:buBlip>
                <a:blip r:embed="rId2"/>
              </a:buBlip>
            </a:pPr>
            <a:r>
              <a:rPr lang="en-ZA" sz="2800" dirty="0"/>
              <a:t>What suits do we hold?</a:t>
            </a:r>
          </a:p>
          <a:p>
            <a:endParaRPr lang="en-ZA" dirty="0"/>
          </a:p>
          <a:p>
            <a:endParaRPr lang="en-ZA" dirty="0"/>
          </a:p>
          <a:p>
            <a:endParaRPr lang="en-ZA" dirty="0"/>
          </a:p>
          <a:p>
            <a:r>
              <a:rPr lang="en-ZA" sz="3200" dirty="0"/>
              <a:t>Imagine been stranded in a jungle and the only way of communicate your bid is to leave a message on the monolith</a:t>
            </a:r>
          </a:p>
        </p:txBody>
      </p:sp>
      <p:pic>
        <p:nvPicPr>
          <p:cNvPr id="4" name="Picture 3">
            <a:extLst>
              <a:ext uri="{FF2B5EF4-FFF2-40B4-BE49-F238E27FC236}">
                <a16:creationId xmlns:a16="http://schemas.microsoft.com/office/drawing/2014/main" id="{A6B5678B-6729-45C4-B5E3-BD0EE20DC543}"/>
              </a:ext>
            </a:extLst>
          </p:cNvPr>
          <p:cNvPicPr>
            <a:picLocks noChangeAspect="1"/>
          </p:cNvPicPr>
          <p:nvPr/>
        </p:nvPicPr>
        <p:blipFill rotWithShape="1">
          <a:blip r:embed="rId3"/>
          <a:srcRect l="23593" t="38761" r="24219" b="18471"/>
          <a:stretch/>
        </p:blipFill>
        <p:spPr>
          <a:xfrm>
            <a:off x="6005512" y="5589240"/>
            <a:ext cx="3138488" cy="1446760"/>
          </a:xfrm>
          <a:prstGeom prst="rect">
            <a:avLst/>
          </a:prstGeom>
        </p:spPr>
      </p:pic>
      <p:pic>
        <p:nvPicPr>
          <p:cNvPr id="5" name="Picture 4">
            <a:extLst>
              <a:ext uri="{FF2B5EF4-FFF2-40B4-BE49-F238E27FC236}">
                <a16:creationId xmlns:a16="http://schemas.microsoft.com/office/drawing/2014/main" id="{DF7B5305-F28C-4C43-9C7F-DD164C061AD0}"/>
              </a:ext>
            </a:extLst>
          </p:cNvPr>
          <p:cNvPicPr>
            <a:picLocks noChangeAspect="1"/>
          </p:cNvPicPr>
          <p:nvPr/>
        </p:nvPicPr>
        <p:blipFill rotWithShape="1">
          <a:blip r:embed="rId4">
            <a:alphaModFix amt="70000"/>
          </a:blip>
          <a:srcRect l="50000" t="24722" r="32031" b="65278"/>
          <a:stretch/>
        </p:blipFill>
        <p:spPr>
          <a:xfrm>
            <a:off x="285720" y="5847533"/>
            <a:ext cx="2731939" cy="855216"/>
          </a:xfrm>
          <a:prstGeom prst="rect">
            <a:avLst/>
          </a:prstGeom>
        </p:spPr>
      </p:pic>
    </p:spTree>
    <p:extLst>
      <p:ext uri="{BB962C8B-B14F-4D97-AF65-F5344CB8AC3E}">
        <p14:creationId xmlns:p14="http://schemas.microsoft.com/office/powerpoint/2010/main" val="2374882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15. Doubling a 4</a:t>
            </a:r>
            <a:r>
              <a:rPr lang="en-ZA" baseline="30000" dirty="0"/>
              <a:t>th</a:t>
            </a:r>
            <a:r>
              <a:rPr lang="en-ZA" dirty="0"/>
              <a:t> suit bid</a:t>
            </a:r>
          </a:p>
        </p:txBody>
      </p:sp>
      <p:sp>
        <p:nvSpPr>
          <p:cNvPr id="3" name="TextBox 2"/>
          <p:cNvSpPr txBox="1"/>
          <p:nvPr/>
        </p:nvSpPr>
        <p:spPr>
          <a:xfrm>
            <a:off x="928662" y="1571612"/>
            <a:ext cx="6163618" cy="3970318"/>
          </a:xfrm>
          <a:prstGeom prst="rect">
            <a:avLst/>
          </a:prstGeom>
          <a:noFill/>
        </p:spPr>
        <p:txBody>
          <a:bodyPr wrap="square" rtlCol="0">
            <a:spAutoFit/>
          </a:bodyPr>
          <a:lstStyle/>
          <a:p>
            <a:r>
              <a:rPr lang="en-ZA" dirty="0"/>
              <a:t>(1</a:t>
            </a:r>
            <a:r>
              <a:rPr lang="en-ZA" dirty="0">
                <a:solidFill>
                  <a:srgbClr val="FF0000"/>
                </a:solidFill>
              </a:rPr>
              <a:t>♦</a:t>
            </a:r>
            <a:r>
              <a:rPr lang="en-ZA" dirty="0"/>
              <a:t>)–P- (1 </a:t>
            </a:r>
            <a:r>
              <a:rPr lang="en-ZA" dirty="0">
                <a:solidFill>
                  <a:srgbClr val="FF0000"/>
                </a:solidFill>
              </a:rPr>
              <a:t>♥ </a:t>
            </a:r>
            <a:r>
              <a:rPr lang="en-ZA" dirty="0"/>
              <a:t>) -</a:t>
            </a:r>
            <a:r>
              <a:rPr lang="en-ZA" dirty="0">
                <a:solidFill>
                  <a:srgbClr val="FF0000"/>
                </a:solidFill>
              </a:rPr>
              <a:t> </a:t>
            </a:r>
            <a:r>
              <a:rPr lang="en-ZA" dirty="0"/>
              <a:t>P</a:t>
            </a:r>
          </a:p>
          <a:p>
            <a:r>
              <a:rPr lang="en-ZA" dirty="0"/>
              <a:t> (1 ♠)- P- (2♣)  X</a:t>
            </a:r>
          </a:p>
          <a:p>
            <a:r>
              <a:rPr lang="en-ZA" dirty="0"/>
              <a:t> the 2 ♣ would typically hold</a:t>
            </a:r>
          </a:p>
          <a:p>
            <a:endParaRPr lang="en-ZA" dirty="0"/>
          </a:p>
          <a:p>
            <a:r>
              <a:rPr lang="en-ZA" dirty="0"/>
              <a:t>♠</a:t>
            </a:r>
            <a:r>
              <a:rPr lang="en-ZA" dirty="0" err="1"/>
              <a:t>Kxx</a:t>
            </a:r>
            <a:r>
              <a:rPr lang="en-ZA" dirty="0"/>
              <a:t> </a:t>
            </a:r>
            <a:r>
              <a:rPr lang="en-ZA" dirty="0">
                <a:solidFill>
                  <a:srgbClr val="FF0000"/>
                </a:solidFill>
              </a:rPr>
              <a:t>♥ </a:t>
            </a:r>
            <a:r>
              <a:rPr lang="en-ZA" dirty="0" err="1"/>
              <a:t>AJxxx</a:t>
            </a:r>
            <a:r>
              <a:rPr lang="en-ZA" dirty="0"/>
              <a:t> </a:t>
            </a:r>
            <a:r>
              <a:rPr lang="en-ZA" dirty="0">
                <a:solidFill>
                  <a:srgbClr val="FF0000"/>
                </a:solidFill>
              </a:rPr>
              <a:t>♦</a:t>
            </a:r>
            <a:r>
              <a:rPr lang="en-ZA" dirty="0"/>
              <a:t> AJ ♣</a:t>
            </a:r>
            <a:r>
              <a:rPr lang="en-ZA" dirty="0" err="1"/>
              <a:t>Jx</a:t>
            </a:r>
            <a:r>
              <a:rPr lang="en-ZA" dirty="0"/>
              <a:t> x </a:t>
            </a:r>
          </a:p>
          <a:p>
            <a:endParaRPr lang="en-ZA" dirty="0"/>
          </a:p>
          <a:p>
            <a:endParaRPr lang="en-ZA" dirty="0"/>
          </a:p>
          <a:p>
            <a:r>
              <a:rPr lang="en-ZA" dirty="0"/>
              <a:t>You hold </a:t>
            </a:r>
          </a:p>
          <a:p>
            <a:endParaRPr lang="en-ZA" dirty="0"/>
          </a:p>
          <a:p>
            <a:r>
              <a:rPr lang="en-ZA" dirty="0"/>
              <a:t>♠</a:t>
            </a:r>
            <a:r>
              <a:rPr lang="en-ZA" dirty="0" err="1"/>
              <a:t>Jxx</a:t>
            </a:r>
            <a:r>
              <a:rPr lang="en-ZA" dirty="0"/>
              <a:t> </a:t>
            </a:r>
            <a:r>
              <a:rPr lang="en-ZA" dirty="0">
                <a:solidFill>
                  <a:srgbClr val="FF0000"/>
                </a:solidFill>
              </a:rPr>
              <a:t>♥</a:t>
            </a:r>
            <a:r>
              <a:rPr lang="en-ZA" dirty="0"/>
              <a:t> </a:t>
            </a:r>
            <a:r>
              <a:rPr lang="en-ZA" dirty="0" err="1"/>
              <a:t>Txxx</a:t>
            </a:r>
            <a:r>
              <a:rPr lang="en-ZA" dirty="0"/>
              <a:t> </a:t>
            </a:r>
            <a:r>
              <a:rPr lang="en-ZA" dirty="0">
                <a:solidFill>
                  <a:srgbClr val="FF0000"/>
                </a:solidFill>
              </a:rPr>
              <a:t>♦</a:t>
            </a:r>
            <a:r>
              <a:rPr lang="en-ZA" dirty="0"/>
              <a:t> x ♣</a:t>
            </a:r>
            <a:r>
              <a:rPr lang="en-ZA" dirty="0" err="1"/>
              <a:t>AQTx</a:t>
            </a:r>
            <a:r>
              <a:rPr lang="en-ZA" dirty="0"/>
              <a:t> x </a:t>
            </a:r>
          </a:p>
          <a:p>
            <a:endParaRPr lang="en-ZA" dirty="0"/>
          </a:p>
          <a:p>
            <a:r>
              <a:rPr lang="en-ZA" dirty="0"/>
              <a:t>Should we X </a:t>
            </a:r>
          </a:p>
          <a:p>
            <a:endParaRPr lang="en-ZA" dirty="0"/>
          </a:p>
          <a:p>
            <a:r>
              <a:rPr lang="en-ZA" dirty="0"/>
              <a:t>YES! it is likely that they will bid NTs and we want a ♣ lead</a:t>
            </a:r>
          </a:p>
        </p:txBody>
      </p:sp>
      <p:pic>
        <p:nvPicPr>
          <p:cNvPr id="4" name="Picture 2">
            <a:extLst>
              <a:ext uri="{FF2B5EF4-FFF2-40B4-BE49-F238E27FC236}">
                <a16:creationId xmlns:a16="http://schemas.microsoft.com/office/drawing/2014/main" id="{61E60143-D046-4A4E-931C-327FF6218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30928"/>
            <a:ext cx="9144000" cy="1038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229600" cy="1143000"/>
          </a:xfrm>
        </p:spPr>
        <p:txBody>
          <a:bodyPr/>
          <a:lstStyle/>
          <a:p>
            <a:r>
              <a:rPr lang="en-ZA" dirty="0"/>
              <a:t>5. Snap dragon double       </a:t>
            </a:r>
          </a:p>
        </p:txBody>
      </p:sp>
      <p:sp>
        <p:nvSpPr>
          <p:cNvPr id="3" name="TextBox 2"/>
          <p:cNvSpPr txBox="1"/>
          <p:nvPr/>
        </p:nvSpPr>
        <p:spPr>
          <a:xfrm>
            <a:off x="214282" y="1214422"/>
            <a:ext cx="8715404" cy="5293757"/>
          </a:xfrm>
          <a:prstGeom prst="rect">
            <a:avLst/>
          </a:prstGeom>
          <a:noFill/>
        </p:spPr>
        <p:txBody>
          <a:bodyPr wrap="square" rtlCol="0">
            <a:spAutoFit/>
          </a:bodyPr>
          <a:lstStyle/>
          <a:p>
            <a:r>
              <a:rPr lang="en-ZA" sz="3200" dirty="0"/>
              <a:t>The word snapdragon derives from </a:t>
            </a:r>
          </a:p>
          <a:p>
            <a:r>
              <a:rPr lang="en-ZA" sz="3200" dirty="0"/>
              <a:t>a genus of plants commonly known as</a:t>
            </a:r>
          </a:p>
          <a:p>
            <a:r>
              <a:rPr lang="en-ZA" sz="3200" dirty="0"/>
              <a:t> snapdragons These flowers resemble </a:t>
            </a:r>
          </a:p>
          <a:p>
            <a:r>
              <a:rPr lang="en-ZA" sz="3200" dirty="0"/>
              <a:t>the face of a dragon that opens and closes its mouth when laterally squeezed, which as a result produces a snap-like sound. </a:t>
            </a:r>
          </a:p>
          <a:p>
            <a:r>
              <a:rPr lang="en-ZA" sz="3200" dirty="0"/>
              <a:t>The reason for this designation is that the Snapdragon double can only be triggered by the player in the fourth seat after the three previous players have each bid a different suit.</a:t>
            </a:r>
          </a:p>
          <a:p>
            <a:endParaRPr lang="en-ZA" dirty="0"/>
          </a:p>
        </p:txBody>
      </p:sp>
      <p:pic>
        <p:nvPicPr>
          <p:cNvPr id="7170" name="Picture 2" descr="Growing snapdragons"/>
          <p:cNvPicPr>
            <a:picLocks noChangeAspect="1" noChangeArrowheads="1"/>
          </p:cNvPicPr>
          <p:nvPr/>
        </p:nvPicPr>
        <p:blipFill>
          <a:blip r:embed="rId2"/>
          <a:srcRect/>
          <a:stretch>
            <a:fillRect/>
          </a:stretch>
        </p:blipFill>
        <p:spPr bwMode="auto">
          <a:xfrm>
            <a:off x="6786578" y="142852"/>
            <a:ext cx="2162175" cy="252412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Snap dragon</a:t>
            </a:r>
          </a:p>
        </p:txBody>
      </p:sp>
      <p:sp>
        <p:nvSpPr>
          <p:cNvPr id="3" name="TextBox 2"/>
          <p:cNvSpPr txBox="1"/>
          <p:nvPr/>
        </p:nvSpPr>
        <p:spPr>
          <a:xfrm>
            <a:off x="214282" y="1214422"/>
            <a:ext cx="8715404" cy="4801314"/>
          </a:xfrm>
          <a:prstGeom prst="rect">
            <a:avLst/>
          </a:prstGeom>
          <a:noFill/>
        </p:spPr>
        <p:txBody>
          <a:bodyPr wrap="square" rtlCol="0">
            <a:spAutoFit/>
          </a:bodyPr>
          <a:lstStyle/>
          <a:p>
            <a:r>
              <a:rPr lang="en-ZA" sz="3200" b="1" dirty="0"/>
              <a:t>Snapdragon</a:t>
            </a:r>
            <a:r>
              <a:rPr lang="en-ZA" sz="3200" dirty="0"/>
              <a:t> double (also known as </a:t>
            </a:r>
          </a:p>
          <a:p>
            <a:r>
              <a:rPr lang="en-ZA" sz="3200"/>
              <a:t>competitive </a:t>
            </a:r>
            <a:r>
              <a:rPr lang="en-ZA" sz="3200" dirty="0"/>
              <a:t>double and </a:t>
            </a:r>
            <a:r>
              <a:rPr lang="en-ZA" sz="3200"/>
              <a:t>fourth-suit </a:t>
            </a:r>
          </a:p>
          <a:p>
            <a:r>
              <a:rPr lang="en-ZA" sz="3200"/>
              <a:t>double</a:t>
            </a:r>
            <a:r>
              <a:rPr lang="en-ZA" sz="3200" dirty="0"/>
              <a:t>).</a:t>
            </a:r>
          </a:p>
          <a:p>
            <a:r>
              <a:rPr lang="en-ZA" sz="3200" dirty="0"/>
              <a:t> </a:t>
            </a:r>
          </a:p>
          <a:p>
            <a:r>
              <a:rPr lang="en-ZA" sz="3200" dirty="0"/>
              <a:t>A bid of double by fourth hand, when three different suits have been bid by the first three players and shows a good holding in the fourth suit (generally six cards, though some partnerships allow five) and tolerance for partner's suit.</a:t>
            </a:r>
          </a:p>
          <a:p>
            <a:endParaRPr lang="en-ZA" dirty="0"/>
          </a:p>
        </p:txBody>
      </p:sp>
      <p:pic>
        <p:nvPicPr>
          <p:cNvPr id="4" name="Picture 2" descr="Growing snapdragons"/>
          <p:cNvPicPr>
            <a:picLocks noChangeAspect="1" noChangeArrowheads="1"/>
          </p:cNvPicPr>
          <p:nvPr/>
        </p:nvPicPr>
        <p:blipFill>
          <a:blip r:embed="rId2"/>
          <a:srcRect/>
          <a:stretch>
            <a:fillRect/>
          </a:stretch>
        </p:blipFill>
        <p:spPr bwMode="auto">
          <a:xfrm>
            <a:off x="6786578" y="142852"/>
            <a:ext cx="2162175" cy="252412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789712-EF66-49E8-802B-92C8EECEF210}"/>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2" name="Title 1"/>
          <p:cNvSpPr>
            <a:spLocks noGrp="1"/>
          </p:cNvSpPr>
          <p:nvPr>
            <p:ph type="title"/>
          </p:nvPr>
        </p:nvSpPr>
        <p:spPr/>
        <p:txBody>
          <a:bodyPr/>
          <a:lstStyle/>
          <a:p>
            <a:r>
              <a:rPr lang="en-ZA" dirty="0"/>
              <a:t>Snap dragon</a:t>
            </a:r>
          </a:p>
        </p:txBody>
      </p:sp>
      <p:sp>
        <p:nvSpPr>
          <p:cNvPr id="3" name="TextBox 2"/>
          <p:cNvSpPr txBox="1"/>
          <p:nvPr/>
        </p:nvSpPr>
        <p:spPr>
          <a:xfrm>
            <a:off x="214282" y="1214422"/>
            <a:ext cx="8715404" cy="5293757"/>
          </a:xfrm>
          <a:prstGeom prst="rect">
            <a:avLst/>
          </a:prstGeom>
          <a:noFill/>
        </p:spPr>
        <p:txBody>
          <a:bodyPr wrap="square" rtlCol="0">
            <a:spAutoFit/>
          </a:bodyPr>
          <a:lstStyle/>
          <a:p>
            <a:r>
              <a:rPr lang="en-ZA" sz="3200" dirty="0"/>
              <a:t>If you choose to make Snapdragon part of your partnership agreement you should agree on:</a:t>
            </a:r>
          </a:p>
          <a:p>
            <a:pPr lvl="0">
              <a:buBlip>
                <a:blip r:embed="rId3"/>
              </a:buBlip>
            </a:pPr>
            <a:r>
              <a:rPr lang="en-ZA" sz="3200" dirty="0"/>
              <a:t>The maximum level to which it can apply. (The generally accepted guideline is not to employ it beyond the two-level).</a:t>
            </a:r>
          </a:p>
          <a:p>
            <a:pPr lvl="0">
              <a:buBlip>
                <a:blip r:embed="rId3"/>
              </a:buBlip>
            </a:pPr>
            <a:r>
              <a:rPr lang="en-ZA" sz="3200" dirty="0"/>
              <a:t>The preferred minimum strength (usually 5)</a:t>
            </a:r>
          </a:p>
          <a:p>
            <a:pPr lvl="0">
              <a:buBlip>
                <a:blip r:embed="rId3"/>
              </a:buBlip>
            </a:pPr>
            <a:r>
              <a:rPr lang="en-ZA" sz="3200" dirty="0"/>
              <a:t>Not enough to bid freely</a:t>
            </a:r>
          </a:p>
          <a:p>
            <a:pPr lvl="0">
              <a:buBlip>
                <a:blip r:embed="rId3"/>
              </a:buBlip>
            </a:pPr>
            <a:r>
              <a:rPr lang="en-ZA" sz="3200" dirty="0"/>
              <a:t>Features of the doubling hand at each level “Tolerance” is almost always a doubleton</a:t>
            </a:r>
          </a:p>
          <a:p>
            <a:pPr lvl="0">
              <a:buBlip>
                <a:blip r:embed="rId3"/>
              </a:buBlip>
            </a:pPr>
            <a:endParaRPr lang="en-ZA" sz="3200" dirty="0"/>
          </a:p>
          <a:p>
            <a:pPr lvl="0"/>
            <a:endParaRPr lang="en-Z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Snap dragon</a:t>
            </a:r>
          </a:p>
        </p:txBody>
      </p:sp>
      <p:sp>
        <p:nvSpPr>
          <p:cNvPr id="3" name="TextBox 2"/>
          <p:cNvSpPr txBox="1"/>
          <p:nvPr/>
        </p:nvSpPr>
        <p:spPr>
          <a:xfrm>
            <a:off x="214282" y="1214422"/>
            <a:ext cx="8715404" cy="5786199"/>
          </a:xfrm>
          <a:prstGeom prst="rect">
            <a:avLst/>
          </a:prstGeom>
          <a:noFill/>
        </p:spPr>
        <p:txBody>
          <a:bodyPr wrap="square" rtlCol="0">
            <a:spAutoFit/>
          </a:bodyPr>
          <a:lstStyle/>
          <a:p>
            <a:r>
              <a:rPr lang="en-ZA" sz="3200" u="sng" dirty="0"/>
              <a:t>Hand 1</a:t>
            </a:r>
          </a:p>
          <a:p>
            <a:r>
              <a:rPr lang="en-ZA" sz="3200" dirty="0"/>
              <a:t>(1</a:t>
            </a:r>
            <a:r>
              <a:rPr lang="en-ZA" sz="3200" dirty="0">
                <a:solidFill>
                  <a:srgbClr val="FF0000"/>
                </a:solidFill>
              </a:rPr>
              <a:t>♦</a:t>
            </a:r>
            <a:r>
              <a:rPr lang="en-ZA" sz="3200" dirty="0"/>
              <a:t>)- 1</a:t>
            </a:r>
            <a:r>
              <a:rPr lang="en-ZA" sz="3200" dirty="0">
                <a:solidFill>
                  <a:srgbClr val="FF0000"/>
                </a:solidFill>
              </a:rPr>
              <a:t>♥</a:t>
            </a:r>
            <a:r>
              <a:rPr lang="en-ZA" sz="3200" dirty="0"/>
              <a:t> – (1♠)- X shows  something like</a:t>
            </a:r>
          </a:p>
          <a:p>
            <a:endParaRPr lang="en-ZA" sz="3200" dirty="0"/>
          </a:p>
          <a:p>
            <a:r>
              <a:rPr lang="en-ZA" sz="3200" dirty="0"/>
              <a:t>♠ </a:t>
            </a:r>
            <a:r>
              <a:rPr lang="en-ZA" sz="3200" dirty="0" err="1"/>
              <a:t>Kxx</a:t>
            </a:r>
            <a:r>
              <a:rPr lang="en-ZA" sz="3200" dirty="0"/>
              <a:t> </a:t>
            </a:r>
            <a:r>
              <a:rPr lang="en-ZA" sz="3200" dirty="0">
                <a:solidFill>
                  <a:srgbClr val="FF0000"/>
                </a:solidFill>
              </a:rPr>
              <a:t>♥</a:t>
            </a:r>
            <a:r>
              <a:rPr lang="en-ZA" sz="3200" dirty="0"/>
              <a:t> </a:t>
            </a:r>
            <a:r>
              <a:rPr lang="en-ZA" sz="3200" dirty="0" err="1"/>
              <a:t>Qx</a:t>
            </a:r>
            <a:r>
              <a:rPr lang="en-ZA" sz="3200" dirty="0"/>
              <a:t> </a:t>
            </a:r>
            <a:r>
              <a:rPr lang="en-ZA" sz="3200" dirty="0">
                <a:solidFill>
                  <a:srgbClr val="FF0000"/>
                </a:solidFill>
              </a:rPr>
              <a:t>♦</a:t>
            </a:r>
            <a:r>
              <a:rPr lang="en-ZA" sz="3200" dirty="0"/>
              <a:t> xx ♣ QJ10xxx or</a:t>
            </a:r>
          </a:p>
          <a:p>
            <a:r>
              <a:rPr lang="en-ZA" sz="3200" u="sng" dirty="0"/>
              <a:t>Hand 2</a:t>
            </a:r>
          </a:p>
          <a:p>
            <a:r>
              <a:rPr lang="en-ZA" sz="3200" dirty="0"/>
              <a:t>(1♣)- 1</a:t>
            </a:r>
            <a:r>
              <a:rPr lang="en-ZA" sz="3200" dirty="0">
                <a:solidFill>
                  <a:srgbClr val="FF0000"/>
                </a:solidFill>
              </a:rPr>
              <a:t>♥</a:t>
            </a:r>
            <a:r>
              <a:rPr lang="en-ZA" sz="3200" dirty="0"/>
              <a:t> – (1♠) -X</a:t>
            </a:r>
          </a:p>
          <a:p>
            <a:endParaRPr lang="en-ZA" sz="3200" dirty="0"/>
          </a:p>
          <a:p>
            <a:r>
              <a:rPr lang="en-ZA" sz="3200" dirty="0"/>
              <a:t>♠ T97x </a:t>
            </a:r>
            <a:r>
              <a:rPr lang="en-ZA" sz="3200" dirty="0">
                <a:solidFill>
                  <a:srgbClr val="FF0000"/>
                </a:solidFill>
              </a:rPr>
              <a:t>♥</a:t>
            </a:r>
            <a:r>
              <a:rPr lang="en-ZA" sz="3200" dirty="0" err="1"/>
              <a:t>Jx</a:t>
            </a:r>
            <a:r>
              <a:rPr lang="en-ZA" sz="3200" dirty="0"/>
              <a:t> </a:t>
            </a:r>
            <a:r>
              <a:rPr lang="en-ZA" sz="3200" dirty="0">
                <a:solidFill>
                  <a:srgbClr val="FF0000"/>
                </a:solidFill>
              </a:rPr>
              <a:t>♦</a:t>
            </a:r>
            <a:r>
              <a:rPr lang="en-ZA" sz="3200" dirty="0"/>
              <a:t> </a:t>
            </a:r>
            <a:r>
              <a:rPr lang="en-ZA" sz="3200" dirty="0" err="1"/>
              <a:t>AKJxx</a:t>
            </a:r>
            <a:r>
              <a:rPr lang="en-ZA" sz="3200" dirty="0"/>
              <a:t> ♣ xx</a:t>
            </a:r>
          </a:p>
          <a:p>
            <a:r>
              <a:rPr lang="en-ZA" sz="3200" dirty="0"/>
              <a:t>Shows 5 in </a:t>
            </a:r>
            <a:r>
              <a:rPr lang="en-ZA" sz="3200" dirty="0" err="1"/>
              <a:t>unbid</a:t>
            </a:r>
            <a:r>
              <a:rPr lang="en-ZA" sz="3200" dirty="0"/>
              <a:t> suit “tolerance” in </a:t>
            </a:r>
            <a:r>
              <a:rPr lang="en-ZA" sz="3200" dirty="0" err="1"/>
              <a:t>p’s</a:t>
            </a:r>
            <a:r>
              <a:rPr lang="en-ZA" sz="3200" dirty="0"/>
              <a:t> suit (doubleton)</a:t>
            </a:r>
          </a:p>
          <a:p>
            <a:r>
              <a:rPr lang="en-ZA" sz="3200" dirty="0"/>
              <a:t>What is “tolerance” Tolerance is 2</a:t>
            </a:r>
          </a:p>
          <a:p>
            <a:endParaRPr lang="en-Z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16. </a:t>
            </a:r>
            <a:r>
              <a:rPr lang="en-ZA" dirty="0" err="1"/>
              <a:t>Lightner</a:t>
            </a:r>
            <a:r>
              <a:rPr lang="en-ZA" dirty="0"/>
              <a:t> Doubles of slams</a:t>
            </a:r>
          </a:p>
        </p:txBody>
      </p:sp>
      <p:graphicFrame>
        <p:nvGraphicFramePr>
          <p:cNvPr id="4" name="Table 3"/>
          <p:cNvGraphicFramePr>
            <a:graphicFrameLocks noGrp="1"/>
          </p:cNvGraphicFramePr>
          <p:nvPr/>
        </p:nvGraphicFramePr>
        <p:xfrm>
          <a:off x="0" y="1397000"/>
          <a:ext cx="9144000" cy="2316480"/>
        </p:xfrm>
        <a:graphic>
          <a:graphicData uri="http://schemas.openxmlformats.org/drawingml/2006/table">
            <a:tbl>
              <a:tblPr firstRow="1" bandRow="1">
                <a:tableStyleId>{5C22544A-7EE6-4342-B048-85BDC9FD1C3A}</a:tableStyleId>
              </a:tblPr>
              <a:tblGrid>
                <a:gridCol w="2194568">
                  <a:extLst>
                    <a:ext uri="{9D8B030D-6E8A-4147-A177-3AD203B41FA5}">
                      <a16:colId xmlns:a16="http://schemas.microsoft.com/office/drawing/2014/main" val="20000"/>
                    </a:ext>
                  </a:extLst>
                </a:gridCol>
                <a:gridCol w="6949432">
                  <a:extLst>
                    <a:ext uri="{9D8B030D-6E8A-4147-A177-3AD203B41FA5}">
                      <a16:colId xmlns:a16="http://schemas.microsoft.com/office/drawing/2014/main" val="20001"/>
                    </a:ext>
                  </a:extLst>
                </a:gridCol>
              </a:tblGrid>
              <a:tr h="362146">
                <a:tc>
                  <a:txBody>
                    <a:bodyPr/>
                    <a:lstStyle/>
                    <a:p>
                      <a:r>
                        <a:rPr lang="en-ZA" dirty="0"/>
                        <a:t>Bid </a:t>
                      </a:r>
                    </a:p>
                  </a:txBody>
                  <a:tcPr/>
                </a:tc>
                <a:tc>
                  <a:txBody>
                    <a:bodyPr/>
                    <a:lstStyle/>
                    <a:p>
                      <a:r>
                        <a:rPr lang="en-ZA" dirty="0"/>
                        <a:t>Lead</a:t>
                      </a:r>
                    </a:p>
                  </a:txBody>
                  <a:tcPr/>
                </a:tc>
                <a:extLst>
                  <a:ext uri="{0D108BD9-81ED-4DB2-BD59-A6C34878D82A}">
                    <a16:rowId xmlns:a16="http://schemas.microsoft.com/office/drawing/2014/main" val="10000"/>
                  </a:ext>
                </a:extLst>
              </a:tr>
              <a:tr h="362146">
                <a:tc>
                  <a:txBody>
                    <a:bodyPr/>
                    <a:lstStyle/>
                    <a:p>
                      <a:r>
                        <a:rPr lang="en-ZA" sz="2000" dirty="0"/>
                        <a:t>1</a:t>
                      </a:r>
                      <a:r>
                        <a:rPr lang="en-GB" sz="2000" dirty="0">
                          <a:sym typeface="Symbol"/>
                        </a:rPr>
                        <a:t></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P </a:t>
                      </a:r>
                      <a:r>
                        <a:rPr lang="en-ZA" sz="2000" dirty="0">
                          <a:sym typeface="Symbol"/>
                        </a:rPr>
                        <a:t>2</a:t>
                      </a:r>
                      <a:r>
                        <a:rPr lang="en-ZA" sz="2000" dirty="0"/>
                        <a:t>♣</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P</a:t>
                      </a:r>
                    </a:p>
                    <a:p>
                      <a:r>
                        <a:rPr lang="en-ZA" sz="2000" dirty="0">
                          <a:solidFill>
                            <a:schemeClr val="tx1"/>
                          </a:solidFill>
                          <a:ea typeface="Times New Roman"/>
                          <a:cs typeface="Times New Roman"/>
                        </a:rPr>
                        <a:t>2</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 P 4NTP</a:t>
                      </a:r>
                    </a:p>
                    <a:p>
                      <a:r>
                        <a:rPr lang="en-ZA" sz="2000" dirty="0">
                          <a:solidFill>
                            <a:schemeClr val="tx1"/>
                          </a:solidFill>
                          <a:ea typeface="Times New Roman"/>
                          <a:cs typeface="Times New Roman"/>
                        </a:rPr>
                        <a:t>5 </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P</a:t>
                      </a:r>
                      <a:r>
                        <a:rPr lang="en-ZA" sz="2000" baseline="0" dirty="0">
                          <a:solidFill>
                            <a:schemeClr val="tx1"/>
                          </a:solidFill>
                          <a:ea typeface="Times New Roman"/>
                          <a:cs typeface="Times New Roman"/>
                        </a:rPr>
                        <a:t> 6NT P</a:t>
                      </a:r>
                    </a:p>
                    <a:p>
                      <a:r>
                        <a:rPr lang="en-ZA" sz="2000" baseline="0" dirty="0">
                          <a:solidFill>
                            <a:schemeClr val="tx1"/>
                          </a:solidFill>
                          <a:cs typeface="Times New Roman"/>
                        </a:rPr>
                        <a:t>P   X</a:t>
                      </a:r>
                      <a:endParaRPr lang="en-ZA" sz="2000" dirty="0">
                        <a:solidFill>
                          <a:schemeClr val="tx1"/>
                        </a:solidFill>
                      </a:endParaRPr>
                    </a:p>
                  </a:txBody>
                  <a:tcPr/>
                </a:tc>
                <a:tc>
                  <a:txBody>
                    <a:bodyPr/>
                    <a:lstStyle/>
                    <a:p>
                      <a:r>
                        <a:rPr lang="en-GB" sz="2000" dirty="0">
                          <a:sym typeface="Symbol"/>
                        </a:rPr>
                        <a:t></a:t>
                      </a:r>
                      <a:r>
                        <a:rPr lang="en-GB" sz="2000" dirty="0" err="1">
                          <a:sym typeface="Symbol"/>
                        </a:rPr>
                        <a:t>xxxxx</a:t>
                      </a:r>
                      <a:r>
                        <a:rPr lang="en-GB" sz="2000" dirty="0">
                          <a:sym typeface="Symbol"/>
                        </a:rPr>
                        <a:t> </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T9</a:t>
                      </a:r>
                      <a:r>
                        <a:rPr lang="en-ZA" sz="2000" dirty="0">
                          <a:ea typeface="Times New Roman"/>
                          <a:cs typeface="Times New Roman"/>
                        </a:rPr>
                        <a:t> </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T987</a:t>
                      </a:r>
                      <a:r>
                        <a:rPr lang="en-ZA" sz="2000" dirty="0">
                          <a:ea typeface="Times New Roman"/>
                          <a:cs typeface="Times New Roman"/>
                        </a:rPr>
                        <a:t> </a:t>
                      </a:r>
                      <a:r>
                        <a:rPr lang="en-ZA" sz="2000" dirty="0"/>
                        <a:t>♣ </a:t>
                      </a:r>
                      <a:r>
                        <a:rPr lang="en-ZA" sz="2000" dirty="0" err="1"/>
                        <a:t>Jx</a:t>
                      </a:r>
                      <a:r>
                        <a:rPr lang="en-ZA" sz="2000" dirty="0"/>
                        <a:t> </a:t>
                      </a:r>
                    </a:p>
                  </a:txBody>
                  <a:tcPr/>
                </a:tc>
                <a:extLst>
                  <a:ext uri="{0D108BD9-81ED-4DB2-BD59-A6C34878D82A}">
                    <a16:rowId xmlns:a16="http://schemas.microsoft.com/office/drawing/2014/main" val="10001"/>
                  </a:ext>
                </a:extLst>
              </a:tr>
              <a:tr h="362146">
                <a:tc>
                  <a:txBody>
                    <a:bodyPr/>
                    <a:lstStyle/>
                    <a:p>
                      <a:r>
                        <a:rPr lang="en-ZA" sz="1800" dirty="0"/>
                        <a:t>3</a:t>
                      </a:r>
                      <a:r>
                        <a:rPr lang="en-GB" sz="1800" dirty="0">
                          <a:sym typeface="Symbol"/>
                        </a:rPr>
                        <a:t></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P </a:t>
                      </a:r>
                      <a:r>
                        <a:rPr lang="en-ZA" sz="1800" dirty="0">
                          <a:sym typeface="Symbol"/>
                        </a:rPr>
                        <a:t>4NT  </a:t>
                      </a:r>
                      <a:r>
                        <a:rPr lang="en-ZA" sz="1800" dirty="0">
                          <a:solidFill>
                            <a:schemeClr val="tx1"/>
                          </a:solidFill>
                          <a:ea typeface="Times New Roman"/>
                          <a:cs typeface="Times New Roman"/>
                        </a:rPr>
                        <a:t>P</a:t>
                      </a:r>
                    </a:p>
                    <a:p>
                      <a:r>
                        <a:rPr lang="en-ZA" sz="1800" dirty="0">
                          <a:solidFill>
                            <a:schemeClr val="tx1"/>
                          </a:solidFill>
                          <a:ea typeface="Times New Roman"/>
                          <a:cs typeface="Times New Roman"/>
                        </a:rPr>
                        <a:t>5 </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P</a:t>
                      </a:r>
                      <a:r>
                        <a:rPr lang="en-ZA" sz="1800" baseline="0" dirty="0">
                          <a:solidFill>
                            <a:schemeClr val="tx1"/>
                          </a:solidFill>
                          <a:ea typeface="Times New Roman"/>
                          <a:cs typeface="Times New Roman"/>
                        </a:rPr>
                        <a:t> 6</a:t>
                      </a:r>
                      <a:r>
                        <a:rPr lang="en-GB" sz="1800" dirty="0">
                          <a:sym typeface="Symbol"/>
                        </a:rPr>
                        <a:t>  X</a:t>
                      </a:r>
                      <a:endParaRPr lang="en-ZA" sz="1800" baseline="0" dirty="0">
                        <a:solidFill>
                          <a:schemeClr val="tx1"/>
                        </a:solidFill>
                        <a:ea typeface="Times New Roman"/>
                        <a:cs typeface="Times New Roman"/>
                      </a:endParaRPr>
                    </a:p>
                  </a:txBody>
                  <a:tcPr/>
                </a:tc>
                <a:tc>
                  <a:txBody>
                    <a:bodyPr/>
                    <a:lstStyle/>
                    <a:p>
                      <a:r>
                        <a:rPr lang="en-GB" sz="1800" dirty="0">
                          <a:sym typeface="Symbol"/>
                        </a:rPr>
                        <a:t>6 </a:t>
                      </a:r>
                      <a:r>
                        <a:rPr lang="en-ZA" sz="1800" dirty="0">
                          <a:solidFill>
                            <a:srgbClr val="FF0000"/>
                          </a:solidFill>
                          <a:ea typeface="Times New Roman"/>
                          <a:cs typeface="Times New Roman"/>
                        </a:rPr>
                        <a:t>♥</a:t>
                      </a:r>
                      <a:r>
                        <a:rPr lang="en-ZA" sz="1800" dirty="0">
                          <a:solidFill>
                            <a:schemeClr val="tx1"/>
                          </a:solidFill>
                          <a:ea typeface="Times New Roman"/>
                          <a:cs typeface="Times New Roman"/>
                        </a:rPr>
                        <a:t>QT9843</a:t>
                      </a:r>
                      <a:r>
                        <a:rPr lang="en-ZA" sz="1800" dirty="0">
                          <a:ea typeface="Times New Roman"/>
                          <a:cs typeface="Times New Roman"/>
                        </a:rPr>
                        <a:t>2</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QJT</a:t>
                      </a:r>
                      <a:r>
                        <a:rPr lang="en-ZA" sz="1800" dirty="0">
                          <a:ea typeface="Times New Roman"/>
                          <a:cs typeface="Times New Roman"/>
                        </a:rPr>
                        <a:t>9 </a:t>
                      </a:r>
                      <a:r>
                        <a:rPr lang="en-ZA" sz="1800" dirty="0"/>
                        <a:t>♣4</a:t>
                      </a:r>
                    </a:p>
                    <a:p>
                      <a:r>
                        <a:rPr lang="en-ZA" sz="1800" dirty="0"/>
                        <a:t>Assuming no one is mad  the</a:t>
                      </a:r>
                      <a:r>
                        <a:rPr lang="en-ZA" sz="1800" baseline="0" dirty="0"/>
                        <a:t> double does not suggest 2 Aces</a:t>
                      </a:r>
                      <a:endParaRPr lang="en-ZA" sz="1800" dirty="0"/>
                    </a:p>
                  </a:txBody>
                  <a:tcPr/>
                </a:tc>
                <a:extLst>
                  <a:ext uri="{0D108BD9-81ED-4DB2-BD59-A6C34878D82A}">
                    <a16:rowId xmlns:a16="http://schemas.microsoft.com/office/drawing/2014/main" val="10002"/>
                  </a:ext>
                </a:extLst>
              </a:tr>
            </a:tbl>
          </a:graphicData>
        </a:graphic>
      </p:graphicFrame>
      <p:pic>
        <p:nvPicPr>
          <p:cNvPr id="1025" name="Picture 1"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pic>
        <p:nvPicPr>
          <p:cNvPr id="1026" name="Picture 2" descr="http://www.bridgeguys.com/graphics/d.gif"/>
          <p:cNvPicPr>
            <a:picLocks noChangeAspect="1" noChangeArrowheads="1"/>
          </p:cNvPicPr>
          <p:nvPr/>
        </p:nvPicPr>
        <p:blipFill>
          <a:blip r:embed="rId3"/>
          <a:srcRect/>
          <a:stretch>
            <a:fillRect/>
          </a:stretch>
        </p:blipFill>
        <p:spPr bwMode="auto">
          <a:xfrm>
            <a:off x="0" y="0"/>
            <a:ext cx="123825" cy="104775"/>
          </a:xfrm>
          <a:prstGeom prst="rect">
            <a:avLst/>
          </a:prstGeom>
          <a:noFill/>
        </p:spPr>
      </p:pic>
      <p:pic>
        <p:nvPicPr>
          <p:cNvPr id="1027" name="Picture 3"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pic>
        <p:nvPicPr>
          <p:cNvPr id="7" name="Picture 2">
            <a:extLst>
              <a:ext uri="{FF2B5EF4-FFF2-40B4-BE49-F238E27FC236}">
                <a16:creationId xmlns:a16="http://schemas.microsoft.com/office/drawing/2014/main" id="{9FA6F9CD-A9C9-4C48-ABC7-9106AC1E2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61000"/>
            <a:ext cx="9144000" cy="14081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16. </a:t>
            </a:r>
            <a:r>
              <a:rPr lang="en-ZA" dirty="0" err="1"/>
              <a:t>Lightner</a:t>
            </a:r>
            <a:r>
              <a:rPr lang="en-ZA" dirty="0"/>
              <a:t> Doubles of contracts</a:t>
            </a:r>
          </a:p>
        </p:txBody>
      </p:sp>
      <p:graphicFrame>
        <p:nvGraphicFramePr>
          <p:cNvPr id="4" name="Table 3"/>
          <p:cNvGraphicFramePr>
            <a:graphicFrameLocks noGrp="1"/>
          </p:cNvGraphicFramePr>
          <p:nvPr/>
        </p:nvGraphicFramePr>
        <p:xfrm>
          <a:off x="0" y="1397000"/>
          <a:ext cx="9144000" cy="3992880"/>
        </p:xfrm>
        <a:graphic>
          <a:graphicData uri="http://schemas.openxmlformats.org/drawingml/2006/table">
            <a:tbl>
              <a:tblPr firstRow="1" bandRow="1">
                <a:tableStyleId>{5C22544A-7EE6-4342-B048-85BDC9FD1C3A}</a:tableStyleId>
              </a:tblPr>
              <a:tblGrid>
                <a:gridCol w="2194568">
                  <a:extLst>
                    <a:ext uri="{9D8B030D-6E8A-4147-A177-3AD203B41FA5}">
                      <a16:colId xmlns:a16="http://schemas.microsoft.com/office/drawing/2014/main" val="20000"/>
                    </a:ext>
                  </a:extLst>
                </a:gridCol>
                <a:gridCol w="6949432">
                  <a:extLst>
                    <a:ext uri="{9D8B030D-6E8A-4147-A177-3AD203B41FA5}">
                      <a16:colId xmlns:a16="http://schemas.microsoft.com/office/drawing/2014/main" val="20001"/>
                    </a:ext>
                  </a:extLst>
                </a:gridCol>
              </a:tblGrid>
              <a:tr h="362146">
                <a:tc>
                  <a:txBody>
                    <a:bodyPr/>
                    <a:lstStyle/>
                    <a:p>
                      <a:r>
                        <a:rPr lang="en-ZA" dirty="0"/>
                        <a:t>Bid </a:t>
                      </a:r>
                    </a:p>
                  </a:txBody>
                  <a:tcPr/>
                </a:tc>
                <a:tc>
                  <a:txBody>
                    <a:bodyPr/>
                    <a:lstStyle/>
                    <a:p>
                      <a:r>
                        <a:rPr lang="en-ZA" dirty="0"/>
                        <a:t>Lead</a:t>
                      </a:r>
                    </a:p>
                  </a:txBody>
                  <a:tcPr/>
                </a:tc>
                <a:extLst>
                  <a:ext uri="{0D108BD9-81ED-4DB2-BD59-A6C34878D82A}">
                    <a16:rowId xmlns:a16="http://schemas.microsoft.com/office/drawing/2014/main" val="10000"/>
                  </a:ext>
                </a:extLst>
              </a:tr>
              <a:tr h="362146">
                <a:tc>
                  <a:txBody>
                    <a:bodyPr/>
                    <a:lstStyle/>
                    <a:p>
                      <a:r>
                        <a:rPr lang="en-ZA" sz="2000" dirty="0"/>
                        <a:t>1</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P </a:t>
                      </a:r>
                      <a:r>
                        <a:rPr lang="en-ZA" sz="2000" dirty="0">
                          <a:sym typeface="Symbol"/>
                        </a:rPr>
                        <a:t>2</a:t>
                      </a:r>
                      <a:r>
                        <a:rPr lang="en-ZA" sz="2000" dirty="0"/>
                        <a:t>♣</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P</a:t>
                      </a:r>
                    </a:p>
                    <a:p>
                      <a:r>
                        <a:rPr lang="en-ZA" sz="2000" dirty="0">
                          <a:solidFill>
                            <a:schemeClr val="tx1"/>
                          </a:solidFill>
                          <a:ea typeface="Times New Roman"/>
                          <a:cs typeface="Times New Roman"/>
                        </a:rPr>
                        <a:t>2</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 P 4</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X</a:t>
                      </a:r>
                    </a:p>
                  </a:txBody>
                  <a:tcPr/>
                </a:tc>
                <a:tc>
                  <a:txBody>
                    <a:bodyPr/>
                    <a:lstStyle/>
                    <a:p>
                      <a:r>
                        <a:rPr lang="en-GB" sz="2000" dirty="0">
                          <a:sym typeface="Symbol"/>
                        </a:rPr>
                        <a:t></a:t>
                      </a:r>
                      <a:r>
                        <a:rPr lang="en-GB" sz="2000" dirty="0" err="1">
                          <a:sym typeface="Symbol"/>
                        </a:rPr>
                        <a:t>Axx</a:t>
                      </a:r>
                      <a:r>
                        <a:rPr lang="en-GB" sz="2000" dirty="0">
                          <a:sym typeface="Symbol"/>
                        </a:rPr>
                        <a:t> </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xx</a:t>
                      </a:r>
                      <a:r>
                        <a:rPr lang="en-ZA" sz="2000" dirty="0">
                          <a:ea typeface="Times New Roman"/>
                          <a:cs typeface="Times New Roman"/>
                        </a:rPr>
                        <a:t> </a:t>
                      </a:r>
                      <a:r>
                        <a:rPr lang="en-ZA" sz="2000" dirty="0">
                          <a:solidFill>
                            <a:srgbClr val="FF0000"/>
                          </a:solidFill>
                          <a:ea typeface="Times New Roman"/>
                          <a:cs typeface="Times New Roman"/>
                        </a:rPr>
                        <a:t>♦</a:t>
                      </a:r>
                      <a:r>
                        <a:rPr lang="en-ZA" sz="2000" dirty="0" err="1">
                          <a:solidFill>
                            <a:schemeClr val="tx1"/>
                          </a:solidFill>
                          <a:ea typeface="Times New Roman"/>
                          <a:cs typeface="Times New Roman"/>
                        </a:rPr>
                        <a:t>Qxx</a:t>
                      </a:r>
                      <a:r>
                        <a:rPr lang="en-ZA" sz="2000" dirty="0">
                          <a:ea typeface="Times New Roman"/>
                          <a:cs typeface="Times New Roman"/>
                        </a:rPr>
                        <a:t> </a:t>
                      </a:r>
                      <a:r>
                        <a:rPr lang="en-ZA" sz="2000" dirty="0"/>
                        <a:t>♣</a:t>
                      </a:r>
                      <a:r>
                        <a:rPr lang="en-ZA" sz="2000" dirty="0">
                          <a:solidFill>
                            <a:schemeClr val="tx1"/>
                          </a:solidFill>
                          <a:ea typeface="Times New Roman"/>
                          <a:cs typeface="Times New Roman"/>
                        </a:rPr>
                        <a:t>J9842</a:t>
                      </a:r>
                      <a:endParaRPr lang="en-ZA" sz="2000" dirty="0"/>
                    </a:p>
                  </a:txBody>
                  <a:tcPr/>
                </a:tc>
                <a:extLst>
                  <a:ext uri="{0D108BD9-81ED-4DB2-BD59-A6C34878D82A}">
                    <a16:rowId xmlns:a16="http://schemas.microsoft.com/office/drawing/2014/main" val="10001"/>
                  </a:ext>
                </a:extLst>
              </a:tr>
              <a:tr h="1449080">
                <a:tc>
                  <a:txBody>
                    <a:bodyPr/>
                    <a:lstStyle/>
                    <a:p>
                      <a:r>
                        <a:rPr lang="en-ZA" sz="1800" dirty="0">
                          <a:sym typeface="Symbol"/>
                        </a:rPr>
                        <a:t>1</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NT  P 3NT</a:t>
                      </a:r>
                      <a:r>
                        <a:rPr lang="en-GB" sz="1800" baseline="0" dirty="0">
                          <a:solidFill>
                            <a:schemeClr val="tx1"/>
                          </a:solidFill>
                          <a:ea typeface="Times New Roman"/>
                          <a:cs typeface="Times New Roman"/>
                          <a:sym typeface="Symbol"/>
                        </a:rPr>
                        <a:t>  X</a:t>
                      </a:r>
                      <a:endParaRPr lang="en-ZA" sz="1800" dirty="0">
                        <a:solidFill>
                          <a:schemeClr val="tx1"/>
                        </a:solidFill>
                        <a:ea typeface="Times New Roman"/>
                        <a:cs typeface="Times New Roman"/>
                      </a:endParaRPr>
                    </a:p>
                  </a:txBody>
                  <a:tcPr/>
                </a:tc>
                <a:tc>
                  <a:txBody>
                    <a:bodyPr/>
                    <a:lstStyle/>
                    <a:p>
                      <a:r>
                        <a:rPr lang="en-GB" sz="1800" baseline="0" dirty="0">
                          <a:solidFill>
                            <a:schemeClr val="tx1"/>
                          </a:solidFill>
                          <a:cs typeface="Times New Roman"/>
                          <a:sym typeface="Symbol"/>
                        </a:rPr>
                        <a:t>There are many variations</a:t>
                      </a:r>
                    </a:p>
                    <a:p>
                      <a:pPr marL="342900" indent="-342900">
                        <a:buAutoNum type="arabicPeriod"/>
                      </a:pPr>
                      <a:r>
                        <a:rPr lang="en-GB" sz="1800" baseline="0" dirty="0">
                          <a:solidFill>
                            <a:schemeClr val="tx1"/>
                          </a:solidFill>
                          <a:cs typeface="Times New Roman"/>
                          <a:sym typeface="Symbol"/>
                        </a:rPr>
                        <a:t>You figure out which suit I want (since I have long suit P leads shortest usually a Major)</a:t>
                      </a:r>
                    </a:p>
                    <a:p>
                      <a:pPr marL="342900" indent="-342900">
                        <a:buAutoNum type="arabicPeriod"/>
                      </a:pPr>
                      <a:r>
                        <a:rPr lang="en-GB" sz="1800" baseline="0" dirty="0">
                          <a:solidFill>
                            <a:schemeClr val="tx1"/>
                          </a:solidFill>
                          <a:cs typeface="Times New Roman"/>
                          <a:sym typeface="Symbol"/>
                        </a:rPr>
                        <a:t>Sometimes P play is for </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s  or if Stayman was used for </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s or if Stayman was not used</a:t>
                      </a:r>
                      <a:r>
                        <a:rPr lang="en-ZA" sz="1800" baseline="0" dirty="0">
                          <a:solidFill>
                            <a:schemeClr val="tx1"/>
                          </a:solidFill>
                          <a:ea typeface="Times New Roman"/>
                          <a:cs typeface="Times New Roman"/>
                        </a:rPr>
                        <a:t> for</a:t>
                      </a:r>
                      <a:r>
                        <a:rPr lang="en-ZA" sz="1800" dirty="0">
                          <a:solidFill>
                            <a:schemeClr val="tx1"/>
                          </a:solidFill>
                          <a:ea typeface="Times New Roman"/>
                          <a:cs typeface="Times New Roman"/>
                        </a:rPr>
                        <a:t> </a:t>
                      </a:r>
                      <a:r>
                        <a:rPr lang="en-GB" sz="1800" baseline="0" dirty="0">
                          <a:solidFill>
                            <a:schemeClr val="tx1"/>
                          </a:solidFill>
                          <a:cs typeface="Times New Roman"/>
                          <a:sym typeface="Symbol"/>
                        </a:rPr>
                        <a:t> </a:t>
                      </a:r>
                      <a:r>
                        <a:rPr lang="en-ZA" sz="1800" dirty="0"/>
                        <a:t>♣s</a:t>
                      </a:r>
                      <a:endParaRPr lang="en-GB" sz="1800" baseline="0" dirty="0">
                        <a:solidFill>
                          <a:schemeClr val="tx1"/>
                        </a:solidFill>
                        <a:cs typeface="Times New Roman"/>
                        <a:sym typeface="Symbol"/>
                      </a:endParaRPr>
                    </a:p>
                  </a:txBody>
                  <a:tcPr/>
                </a:tc>
                <a:extLst>
                  <a:ext uri="{0D108BD9-81ED-4DB2-BD59-A6C34878D82A}">
                    <a16:rowId xmlns:a16="http://schemas.microsoft.com/office/drawing/2014/main" val="10002"/>
                  </a:ext>
                </a:extLst>
              </a:tr>
              <a:tr h="590820">
                <a:tc>
                  <a:txBody>
                    <a:bodyPr/>
                    <a:lstStyle/>
                    <a:p>
                      <a:r>
                        <a:rPr lang="en-ZA" sz="1800" dirty="0">
                          <a:sym typeface="Symbol"/>
                        </a:rPr>
                        <a:t>1</a:t>
                      </a:r>
                      <a:r>
                        <a:rPr lang="en-ZA" sz="1800" dirty="0"/>
                        <a:t>♣</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P 1</a:t>
                      </a:r>
                      <a:r>
                        <a:rPr lang="en-ZA" sz="1800" dirty="0">
                          <a:solidFill>
                            <a:srgbClr val="FF0000"/>
                          </a:solidFill>
                          <a:ea typeface="Times New Roman"/>
                          <a:cs typeface="Times New Roman"/>
                        </a:rPr>
                        <a:t>♥ </a:t>
                      </a:r>
                      <a:r>
                        <a:rPr lang="en-GB" sz="1800" dirty="0">
                          <a:sym typeface="Symbol"/>
                        </a:rPr>
                        <a:t>P</a:t>
                      </a:r>
                    </a:p>
                    <a:p>
                      <a:r>
                        <a:rPr lang="en-GB" sz="1800" dirty="0">
                          <a:solidFill>
                            <a:schemeClr val="tx1"/>
                          </a:solidFill>
                          <a:ea typeface="Times New Roman"/>
                          <a:cs typeface="Times New Roman"/>
                          <a:sym typeface="Symbol"/>
                        </a:rPr>
                        <a:t>1NT </a:t>
                      </a:r>
                      <a:r>
                        <a:rPr lang="en-GB" sz="1800" dirty="0">
                          <a:sym typeface="Symbol"/>
                        </a:rPr>
                        <a:t>P  3NT</a:t>
                      </a:r>
                      <a:r>
                        <a:rPr lang="en-GB" sz="1800" baseline="0" dirty="0">
                          <a:sym typeface="Symbol"/>
                        </a:rPr>
                        <a:t> X</a:t>
                      </a:r>
                      <a:endParaRPr lang="en-GB" sz="1800" dirty="0">
                        <a:sym typeface="Symbo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a:t>We X on any of the following hands</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ym typeface="Symbol"/>
                        </a:rPr>
                        <a:t>xxx </a:t>
                      </a:r>
                      <a:r>
                        <a:rPr lang="en-ZA" sz="1800" dirty="0">
                          <a:solidFill>
                            <a:srgbClr val="FF0000"/>
                          </a:solidFill>
                          <a:ea typeface="Times New Roman"/>
                          <a:cs typeface="Times New Roman"/>
                        </a:rPr>
                        <a:t>♥</a:t>
                      </a:r>
                      <a:r>
                        <a:rPr lang="en-ZA" sz="1800" dirty="0" err="1">
                          <a:solidFill>
                            <a:schemeClr val="tx1"/>
                          </a:solidFill>
                          <a:ea typeface="Times New Roman"/>
                          <a:cs typeface="Times New Roman"/>
                        </a:rPr>
                        <a:t>AKQTx</a:t>
                      </a:r>
                      <a:r>
                        <a:rPr lang="en-ZA" sz="1800" dirty="0">
                          <a:ea typeface="Times New Roman"/>
                          <a:cs typeface="Times New Roman"/>
                        </a:rPr>
                        <a:t> </a:t>
                      </a:r>
                      <a:r>
                        <a:rPr lang="en-ZA" sz="1800" dirty="0">
                          <a:solidFill>
                            <a:srgbClr val="FF0000"/>
                          </a:solidFill>
                          <a:ea typeface="Times New Roman"/>
                          <a:cs typeface="Times New Roman"/>
                        </a:rPr>
                        <a:t>♦</a:t>
                      </a:r>
                      <a:r>
                        <a:rPr lang="en-ZA" sz="1800" dirty="0" err="1">
                          <a:solidFill>
                            <a:schemeClr val="tx1"/>
                          </a:solidFill>
                          <a:ea typeface="Times New Roman"/>
                          <a:cs typeface="Times New Roman"/>
                        </a:rPr>
                        <a:t>Txx</a:t>
                      </a:r>
                      <a:r>
                        <a:rPr lang="en-ZA" sz="1800" dirty="0">
                          <a:ea typeface="Times New Roman"/>
                          <a:cs typeface="Times New Roman"/>
                        </a:rPr>
                        <a:t> </a:t>
                      </a:r>
                      <a:r>
                        <a:rPr lang="en-ZA" sz="1800" dirty="0"/>
                        <a:t>♣ xx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ym typeface="Symbol"/>
                        </a:rPr>
                        <a:t>xx </a:t>
                      </a:r>
                      <a:r>
                        <a:rPr lang="en-ZA" sz="1800" dirty="0">
                          <a:solidFill>
                            <a:srgbClr val="FF0000"/>
                          </a:solidFill>
                          <a:ea typeface="Times New Roman"/>
                          <a:cs typeface="Times New Roman"/>
                        </a:rPr>
                        <a:t>♥</a:t>
                      </a:r>
                      <a:r>
                        <a:rPr lang="en-ZA" sz="1800" dirty="0">
                          <a:solidFill>
                            <a:schemeClr val="tx1"/>
                          </a:solidFill>
                          <a:ea typeface="Times New Roman"/>
                          <a:cs typeface="Times New Roman"/>
                        </a:rPr>
                        <a:t>KQJ9</a:t>
                      </a:r>
                      <a:r>
                        <a:rPr lang="en-ZA" sz="1800" dirty="0">
                          <a:ea typeface="Times New Roman"/>
                          <a:cs typeface="Times New Roman"/>
                        </a:rPr>
                        <a:t>x</a:t>
                      </a:r>
                      <a:r>
                        <a:rPr lang="en-ZA" sz="1800" dirty="0">
                          <a:solidFill>
                            <a:srgbClr val="FF0000"/>
                          </a:solidFill>
                          <a:ea typeface="Times New Roman"/>
                          <a:cs typeface="Times New Roman"/>
                        </a:rPr>
                        <a:t>♦</a:t>
                      </a:r>
                      <a:r>
                        <a:rPr lang="en-ZA" sz="1800" dirty="0">
                          <a:solidFill>
                            <a:schemeClr val="tx1"/>
                          </a:solidFill>
                          <a:ea typeface="Times New Roman"/>
                          <a:cs typeface="Times New Roman"/>
                        </a:rPr>
                        <a:t>xxx</a:t>
                      </a:r>
                      <a:r>
                        <a:rPr lang="en-ZA" sz="1800" dirty="0">
                          <a:ea typeface="Times New Roman"/>
                          <a:cs typeface="Times New Roman"/>
                        </a:rPr>
                        <a:t> </a:t>
                      </a:r>
                      <a:r>
                        <a:rPr lang="en-ZA" sz="1800" dirty="0"/>
                        <a:t>♣ </a:t>
                      </a:r>
                      <a:r>
                        <a:rPr lang="en-ZA" sz="1800" dirty="0" err="1"/>
                        <a:t>Axx</a:t>
                      </a:r>
                      <a:r>
                        <a:rPr lang="en-ZA" sz="18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ym typeface="Symbol"/>
                        </a:rPr>
                        <a:t></a:t>
                      </a:r>
                      <a:r>
                        <a:rPr lang="en-GB" sz="1800" dirty="0" err="1">
                          <a:sym typeface="Symbol"/>
                        </a:rPr>
                        <a:t>Axx</a:t>
                      </a:r>
                      <a:r>
                        <a:rPr lang="en-GB" sz="1800" dirty="0">
                          <a:sym typeface="Symbol"/>
                        </a:rPr>
                        <a:t> </a:t>
                      </a:r>
                      <a:r>
                        <a:rPr lang="en-ZA" sz="1800" dirty="0">
                          <a:solidFill>
                            <a:srgbClr val="FF0000"/>
                          </a:solidFill>
                          <a:ea typeface="Times New Roman"/>
                          <a:cs typeface="Times New Roman"/>
                        </a:rPr>
                        <a:t>♥</a:t>
                      </a:r>
                      <a:r>
                        <a:rPr lang="en-ZA" sz="1800" dirty="0">
                          <a:solidFill>
                            <a:schemeClr val="tx1"/>
                          </a:solidFill>
                          <a:ea typeface="Times New Roman"/>
                          <a:cs typeface="Times New Roman"/>
                        </a:rPr>
                        <a:t>QJT8x </a:t>
                      </a:r>
                      <a:r>
                        <a:rPr lang="en-ZA" sz="1800" dirty="0">
                          <a:solidFill>
                            <a:srgbClr val="FF0000"/>
                          </a:solidFill>
                          <a:ea typeface="Times New Roman"/>
                          <a:cs typeface="Times New Roman"/>
                        </a:rPr>
                        <a:t>♦</a:t>
                      </a:r>
                      <a:r>
                        <a:rPr lang="en-ZA" sz="1800" dirty="0" err="1">
                          <a:solidFill>
                            <a:schemeClr val="tx1"/>
                          </a:solidFill>
                          <a:ea typeface="Times New Roman"/>
                          <a:cs typeface="Times New Roman"/>
                        </a:rPr>
                        <a:t>Ax</a:t>
                      </a:r>
                      <a:r>
                        <a:rPr lang="en-ZA" sz="1800" dirty="0">
                          <a:solidFill>
                            <a:schemeClr val="tx1"/>
                          </a:solidFill>
                          <a:ea typeface="Times New Roman"/>
                          <a:cs typeface="Times New Roman"/>
                        </a:rPr>
                        <a:t> </a:t>
                      </a:r>
                      <a:r>
                        <a:rPr lang="en-ZA" sz="1800" dirty="0"/>
                        <a:t>♣ xx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800" dirty="0"/>
                    </a:p>
                  </a:txBody>
                  <a:tcPr/>
                </a:tc>
                <a:extLst>
                  <a:ext uri="{0D108BD9-81ED-4DB2-BD59-A6C34878D82A}">
                    <a16:rowId xmlns:a16="http://schemas.microsoft.com/office/drawing/2014/main" val="10003"/>
                  </a:ext>
                </a:extLst>
              </a:tr>
            </a:tbl>
          </a:graphicData>
        </a:graphic>
      </p:graphicFrame>
      <p:pic>
        <p:nvPicPr>
          <p:cNvPr id="1025" name="Picture 1"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pic>
        <p:nvPicPr>
          <p:cNvPr id="1026" name="Picture 2" descr="http://www.bridgeguys.com/graphics/d.gif"/>
          <p:cNvPicPr>
            <a:picLocks noChangeAspect="1" noChangeArrowheads="1"/>
          </p:cNvPicPr>
          <p:nvPr/>
        </p:nvPicPr>
        <p:blipFill>
          <a:blip r:embed="rId3"/>
          <a:srcRect/>
          <a:stretch>
            <a:fillRect/>
          </a:stretch>
        </p:blipFill>
        <p:spPr bwMode="auto">
          <a:xfrm>
            <a:off x="0" y="0"/>
            <a:ext cx="123825" cy="104775"/>
          </a:xfrm>
          <a:prstGeom prst="rect">
            <a:avLst/>
          </a:prstGeom>
          <a:noFill/>
        </p:spPr>
      </p:pic>
      <p:pic>
        <p:nvPicPr>
          <p:cNvPr id="1027" name="Picture 3"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16. </a:t>
            </a:r>
            <a:r>
              <a:rPr lang="en-ZA" dirty="0" err="1"/>
              <a:t>Lightner</a:t>
            </a:r>
            <a:r>
              <a:rPr lang="en-ZA" dirty="0"/>
              <a:t> General Rules</a:t>
            </a:r>
          </a:p>
        </p:txBody>
      </p:sp>
      <p:pic>
        <p:nvPicPr>
          <p:cNvPr id="1025" name="Picture 1"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pic>
        <p:nvPicPr>
          <p:cNvPr id="1026" name="Picture 2" descr="http://www.bridgeguys.com/graphics/d.gif"/>
          <p:cNvPicPr>
            <a:picLocks noChangeAspect="1" noChangeArrowheads="1"/>
          </p:cNvPicPr>
          <p:nvPr/>
        </p:nvPicPr>
        <p:blipFill>
          <a:blip r:embed="rId3"/>
          <a:srcRect/>
          <a:stretch>
            <a:fillRect/>
          </a:stretch>
        </p:blipFill>
        <p:spPr bwMode="auto">
          <a:xfrm>
            <a:off x="0" y="0"/>
            <a:ext cx="123825" cy="104775"/>
          </a:xfrm>
          <a:prstGeom prst="rect">
            <a:avLst/>
          </a:prstGeom>
          <a:noFill/>
        </p:spPr>
      </p:pic>
      <p:pic>
        <p:nvPicPr>
          <p:cNvPr id="8" name="Picture 7">
            <a:extLst>
              <a:ext uri="{FF2B5EF4-FFF2-40B4-BE49-F238E27FC236}">
                <a16:creationId xmlns:a16="http://schemas.microsoft.com/office/drawing/2014/main" id="{379D4670-E572-48FC-83D7-D1BF902DCDA2}"/>
              </a:ext>
            </a:extLst>
          </p:cNvPr>
          <p:cNvPicPr/>
          <p:nvPr/>
        </p:nvPicPr>
        <p:blipFill rotWithShape="1">
          <a:blip r:embed="rId4"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pic>
        <p:nvPicPr>
          <p:cNvPr id="1027" name="Picture 3"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sp>
        <p:nvSpPr>
          <p:cNvPr id="7" name="TextBox 6"/>
          <p:cNvSpPr txBox="1"/>
          <p:nvPr/>
        </p:nvSpPr>
        <p:spPr>
          <a:xfrm>
            <a:off x="285720" y="1643050"/>
            <a:ext cx="8072494" cy="5693866"/>
          </a:xfrm>
          <a:prstGeom prst="rect">
            <a:avLst/>
          </a:prstGeom>
          <a:noFill/>
        </p:spPr>
        <p:txBody>
          <a:bodyPr wrap="square" rtlCol="0">
            <a:spAutoFit/>
          </a:bodyPr>
          <a:lstStyle/>
          <a:p>
            <a:r>
              <a:rPr lang="en-ZA" sz="2800" dirty="0"/>
              <a:t>General Rules surrounding doubles of 3NTS</a:t>
            </a:r>
          </a:p>
          <a:p>
            <a:pPr marL="514350" indent="-514350">
              <a:buFont typeface="+mj-lt"/>
              <a:buAutoNum type="arabicPeriod"/>
            </a:pPr>
            <a:r>
              <a:rPr lang="en-ZA" sz="2800" dirty="0"/>
              <a:t>If nobody has bid a suit P has to decide by looking at his/her hand what you want</a:t>
            </a:r>
          </a:p>
          <a:p>
            <a:pPr marL="514350" indent="-514350">
              <a:buFont typeface="+mj-lt"/>
              <a:buAutoNum type="arabicPeriod"/>
            </a:pPr>
            <a:r>
              <a:rPr lang="en-ZA" sz="2800" dirty="0"/>
              <a:t>If dummy has bid a suit your X will usually ask for a lead of dummy’s first bid suit</a:t>
            </a:r>
          </a:p>
          <a:p>
            <a:pPr marL="514350" indent="-514350">
              <a:buFont typeface="+mj-lt"/>
              <a:buAutoNum type="arabicPeriod"/>
            </a:pPr>
            <a:r>
              <a:rPr lang="en-ZA" sz="2800" dirty="0"/>
              <a:t>If your side has bid one suit a X asks for that suit</a:t>
            </a:r>
          </a:p>
          <a:p>
            <a:pPr marL="514350" indent="-514350">
              <a:buFont typeface="+mj-lt"/>
              <a:buAutoNum type="arabicPeriod"/>
            </a:pPr>
            <a:r>
              <a:rPr lang="en-ZA" sz="2800" dirty="0"/>
              <a:t>If your side has bid 2 suits your X asks for a lead of Partner’s suit</a:t>
            </a:r>
          </a:p>
          <a:p>
            <a:pPr marL="514350" indent="-514350">
              <a:buFont typeface="+mj-lt"/>
              <a:buAutoNum type="arabicPeriod"/>
            </a:pPr>
            <a:r>
              <a:rPr lang="en-ZA" sz="2800" dirty="0"/>
              <a:t>When the auction tells you that it is impossible for Partner to make a penalty X of a game contract and he/she does - P wants a special lead</a:t>
            </a:r>
          </a:p>
          <a:p>
            <a:pPr marL="514350" indent="-514350">
              <a:buFont typeface="+mj-lt"/>
              <a:buAutoNum type="arabicPeriod"/>
            </a:pPr>
            <a:endParaRPr lang="en-ZA" sz="2800" dirty="0"/>
          </a:p>
          <a:p>
            <a:pPr marL="514350" indent="-514350">
              <a:buFont typeface="+mj-lt"/>
              <a:buAutoNum type="arabicPeriod"/>
            </a:pPr>
            <a:endParaRPr lang="en-ZA"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05746"/>
            <a:ext cx="9144000" cy="860425"/>
          </a:xfrm>
        </p:spPr>
        <p:txBody>
          <a:bodyPr>
            <a:normAutofit fontScale="90000"/>
          </a:bodyPr>
          <a:lstStyle/>
          <a:p>
            <a:r>
              <a:rPr lang="en-US" dirty="0"/>
              <a:t>D.S.I.P. (Do Something Intelligent Partner) Doubles or so-called </a:t>
            </a:r>
            <a:r>
              <a:rPr lang="en-ZA" dirty="0"/>
              <a:t>Action doubles  </a:t>
            </a:r>
          </a:p>
        </p:txBody>
      </p:sp>
      <p:pic>
        <p:nvPicPr>
          <p:cNvPr id="1025" name="Picture 1"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pic>
        <p:nvPicPr>
          <p:cNvPr id="1026" name="Picture 2" descr="http://www.bridgeguys.com/graphics/d.gif"/>
          <p:cNvPicPr>
            <a:picLocks noChangeAspect="1" noChangeArrowheads="1"/>
          </p:cNvPicPr>
          <p:nvPr/>
        </p:nvPicPr>
        <p:blipFill>
          <a:blip r:embed="rId3"/>
          <a:srcRect/>
          <a:stretch>
            <a:fillRect/>
          </a:stretch>
        </p:blipFill>
        <p:spPr bwMode="auto">
          <a:xfrm>
            <a:off x="0" y="0"/>
            <a:ext cx="123825" cy="104775"/>
          </a:xfrm>
          <a:prstGeom prst="rect">
            <a:avLst/>
          </a:prstGeom>
          <a:noFill/>
        </p:spPr>
      </p:pic>
      <p:pic>
        <p:nvPicPr>
          <p:cNvPr id="1027" name="Picture 3"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sp>
        <p:nvSpPr>
          <p:cNvPr id="7" name="TextBox 6"/>
          <p:cNvSpPr txBox="1"/>
          <p:nvPr/>
        </p:nvSpPr>
        <p:spPr>
          <a:xfrm>
            <a:off x="1619672" y="1916832"/>
            <a:ext cx="8072494" cy="523220"/>
          </a:xfrm>
          <a:prstGeom prst="rect">
            <a:avLst/>
          </a:prstGeom>
          <a:noFill/>
        </p:spPr>
        <p:txBody>
          <a:bodyPr wrap="square" rtlCol="0">
            <a:spAutoFit/>
          </a:bodyPr>
          <a:lstStyle/>
          <a:p>
            <a:r>
              <a:rPr lang="en-ZA" sz="2800" dirty="0"/>
              <a:t>Examples of this family of doubles</a:t>
            </a:r>
          </a:p>
        </p:txBody>
      </p:sp>
      <p:sp>
        <p:nvSpPr>
          <p:cNvPr id="9" name="TextBox 8">
            <a:extLst>
              <a:ext uri="{FF2B5EF4-FFF2-40B4-BE49-F238E27FC236}">
                <a16:creationId xmlns:a16="http://schemas.microsoft.com/office/drawing/2014/main" id="{6D64D0F3-C4A3-4F4A-9166-09DC3598D637}"/>
              </a:ext>
            </a:extLst>
          </p:cNvPr>
          <p:cNvSpPr txBox="1"/>
          <p:nvPr/>
        </p:nvSpPr>
        <p:spPr>
          <a:xfrm>
            <a:off x="611560" y="2690336"/>
            <a:ext cx="7472511" cy="1477328"/>
          </a:xfrm>
          <a:prstGeom prst="rect">
            <a:avLst/>
          </a:prstGeom>
          <a:noFill/>
        </p:spPr>
        <p:txBody>
          <a:bodyPr wrap="square">
            <a:spAutoFit/>
          </a:bodyPr>
          <a:lstStyle/>
          <a:p>
            <a:pPr marL="285750" indent="-285750">
              <a:buFont typeface="Arial" panose="020B0604020202020204" pitchFamily="34" charset="0"/>
              <a:buChar char="•"/>
            </a:pPr>
            <a:r>
              <a:rPr lang="en-US" dirty="0"/>
              <a:t>These doubles typically occur in the 2nd round or later of the bidding </a:t>
            </a:r>
          </a:p>
          <a:p>
            <a:pPr marL="285750" indent="-285750">
              <a:buFont typeface="Arial" panose="020B0604020202020204" pitchFamily="34" charset="0"/>
              <a:buChar char="•"/>
            </a:pPr>
            <a:r>
              <a:rPr lang="en-US" dirty="0"/>
              <a:t>They tend to be a bit penalty oriented at the 3 and 4 level, but still generally express doubt whether to defend or bid –or– what to bid </a:t>
            </a:r>
          </a:p>
          <a:p>
            <a:pPr marL="285750" indent="-285750">
              <a:buFont typeface="Arial" panose="020B0604020202020204" pitchFamily="34" charset="0"/>
              <a:buChar char="•"/>
            </a:pPr>
            <a:r>
              <a:rPr lang="en-US" dirty="0"/>
              <a:t>At the 2 level they show a desire not to sell out cheaply unless partner has a trump stack, in which case, he/she will pass for penalty</a:t>
            </a:r>
            <a:endParaRPr lang="en-ZA" dirty="0"/>
          </a:p>
        </p:txBody>
      </p:sp>
      <p:pic>
        <p:nvPicPr>
          <p:cNvPr id="8" name="Picture 2">
            <a:extLst>
              <a:ext uri="{FF2B5EF4-FFF2-40B4-BE49-F238E27FC236}">
                <a16:creationId xmlns:a16="http://schemas.microsoft.com/office/drawing/2014/main" id="{4F60514B-B550-4913-9C02-7F657E4B7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91829"/>
            <a:ext cx="9144000" cy="1477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04775"/>
            <a:ext cx="9144000" cy="860425"/>
          </a:xfrm>
        </p:spPr>
        <p:txBody>
          <a:bodyPr>
            <a:normAutofit fontScale="90000"/>
          </a:bodyPr>
          <a:lstStyle/>
          <a:p>
            <a:r>
              <a:rPr lang="en-US" dirty="0"/>
              <a:t>D.S.I.P. (Do Something Intelligent Partner) Doubles or so-called </a:t>
            </a:r>
            <a:r>
              <a:rPr lang="en-ZA" dirty="0"/>
              <a:t>Action doubles  </a:t>
            </a:r>
          </a:p>
        </p:txBody>
      </p:sp>
      <p:pic>
        <p:nvPicPr>
          <p:cNvPr id="1025" name="Picture 1"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pic>
        <p:nvPicPr>
          <p:cNvPr id="1026" name="Picture 2" descr="http://www.bridgeguys.com/graphics/d.gif"/>
          <p:cNvPicPr>
            <a:picLocks noChangeAspect="1" noChangeArrowheads="1"/>
          </p:cNvPicPr>
          <p:nvPr/>
        </p:nvPicPr>
        <p:blipFill>
          <a:blip r:embed="rId3"/>
          <a:srcRect/>
          <a:stretch>
            <a:fillRect/>
          </a:stretch>
        </p:blipFill>
        <p:spPr bwMode="auto">
          <a:xfrm>
            <a:off x="0" y="0"/>
            <a:ext cx="123825" cy="104775"/>
          </a:xfrm>
          <a:prstGeom prst="rect">
            <a:avLst/>
          </a:prstGeom>
          <a:noFill/>
        </p:spPr>
      </p:pic>
      <p:pic>
        <p:nvPicPr>
          <p:cNvPr id="1027" name="Picture 3" descr="http://www.bridgeguys.com/graphics/s.gif"/>
          <p:cNvPicPr>
            <a:picLocks noChangeAspect="1" noChangeArrowheads="1"/>
          </p:cNvPicPr>
          <p:nvPr/>
        </p:nvPicPr>
        <p:blipFill>
          <a:blip r:embed="rId2"/>
          <a:srcRect/>
          <a:stretch>
            <a:fillRect/>
          </a:stretch>
        </p:blipFill>
        <p:spPr bwMode="auto">
          <a:xfrm>
            <a:off x="0" y="0"/>
            <a:ext cx="123825" cy="104775"/>
          </a:xfrm>
          <a:prstGeom prst="rect">
            <a:avLst/>
          </a:prstGeom>
          <a:noFill/>
        </p:spPr>
      </p:pic>
      <p:sp>
        <p:nvSpPr>
          <p:cNvPr id="7" name="TextBox 6"/>
          <p:cNvSpPr txBox="1"/>
          <p:nvPr/>
        </p:nvSpPr>
        <p:spPr>
          <a:xfrm>
            <a:off x="441048" y="1052736"/>
            <a:ext cx="8072494" cy="523220"/>
          </a:xfrm>
          <a:prstGeom prst="rect">
            <a:avLst/>
          </a:prstGeom>
          <a:noFill/>
        </p:spPr>
        <p:txBody>
          <a:bodyPr wrap="square" rtlCol="0">
            <a:spAutoFit/>
          </a:bodyPr>
          <a:lstStyle/>
          <a:p>
            <a:r>
              <a:rPr lang="en-ZA" sz="2800" dirty="0"/>
              <a:t>Examples of this family of doubles</a:t>
            </a:r>
          </a:p>
        </p:txBody>
      </p:sp>
      <p:graphicFrame>
        <p:nvGraphicFramePr>
          <p:cNvPr id="8" name="Table 7"/>
          <p:cNvGraphicFramePr>
            <a:graphicFrameLocks noGrp="1"/>
          </p:cNvGraphicFramePr>
          <p:nvPr>
            <p:extLst>
              <p:ext uri="{D42A27DB-BD31-4B8C-83A1-F6EECF244321}">
                <p14:modId xmlns:p14="http://schemas.microsoft.com/office/powerpoint/2010/main" val="2097080824"/>
              </p:ext>
            </p:extLst>
          </p:nvPr>
        </p:nvGraphicFramePr>
        <p:xfrm>
          <a:off x="0" y="1704422"/>
          <a:ext cx="9144000" cy="5190202"/>
        </p:xfrm>
        <a:graphic>
          <a:graphicData uri="http://schemas.openxmlformats.org/drawingml/2006/table">
            <a:tbl>
              <a:tblPr firstRow="1" bandRow="1">
                <a:tableStyleId>{5C22544A-7EE6-4342-B048-85BDC9FD1C3A}</a:tableStyleId>
              </a:tblPr>
              <a:tblGrid>
                <a:gridCol w="2194568">
                  <a:extLst>
                    <a:ext uri="{9D8B030D-6E8A-4147-A177-3AD203B41FA5}">
                      <a16:colId xmlns:a16="http://schemas.microsoft.com/office/drawing/2014/main" val="20000"/>
                    </a:ext>
                  </a:extLst>
                </a:gridCol>
                <a:gridCol w="6949432">
                  <a:extLst>
                    <a:ext uri="{9D8B030D-6E8A-4147-A177-3AD203B41FA5}">
                      <a16:colId xmlns:a16="http://schemas.microsoft.com/office/drawing/2014/main" val="20001"/>
                    </a:ext>
                  </a:extLst>
                </a:gridCol>
              </a:tblGrid>
              <a:tr h="161512">
                <a:tc>
                  <a:txBody>
                    <a:bodyPr/>
                    <a:lstStyle/>
                    <a:p>
                      <a:r>
                        <a:rPr lang="en-ZA" dirty="0"/>
                        <a:t>Bid </a:t>
                      </a:r>
                    </a:p>
                  </a:txBody>
                  <a:tcPr/>
                </a:tc>
                <a:tc>
                  <a:txBody>
                    <a:bodyPr/>
                    <a:lstStyle/>
                    <a:p>
                      <a:r>
                        <a:rPr lang="en-ZA" dirty="0"/>
                        <a:t>You</a:t>
                      </a:r>
                      <a:r>
                        <a:rPr lang="en-ZA" baseline="0" dirty="0"/>
                        <a:t> Bid</a:t>
                      </a:r>
                      <a:endParaRPr lang="en-ZA" dirty="0"/>
                    </a:p>
                  </a:txBody>
                  <a:tcPr/>
                </a:tc>
                <a:extLst>
                  <a:ext uri="{0D108BD9-81ED-4DB2-BD59-A6C34878D82A}">
                    <a16:rowId xmlns:a16="http://schemas.microsoft.com/office/drawing/2014/main" val="10000"/>
                  </a:ext>
                </a:extLst>
              </a:tr>
              <a:tr h="362146">
                <a:tc>
                  <a:txBody>
                    <a:bodyPr/>
                    <a:lstStyle/>
                    <a:p>
                      <a:r>
                        <a:rPr lang="en-ZA" sz="2000" dirty="0"/>
                        <a:t>(1♣)</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X (1</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 1</a:t>
                      </a:r>
                      <a:r>
                        <a:rPr lang="en-GB" sz="2000" dirty="0">
                          <a:sym typeface="Symbol"/>
                        </a:rPr>
                        <a:t></a:t>
                      </a:r>
                      <a:endParaRPr lang="en-ZA" sz="2000" dirty="0">
                        <a:solidFill>
                          <a:schemeClr val="tx1"/>
                        </a:solidFill>
                        <a:ea typeface="Times New Roman"/>
                        <a:cs typeface="Times New Roman"/>
                      </a:endParaRPr>
                    </a:p>
                    <a:p>
                      <a:r>
                        <a:rPr lang="en-ZA" sz="2000" dirty="0">
                          <a:solidFill>
                            <a:schemeClr val="tx1"/>
                          </a:solidFill>
                          <a:ea typeface="Times New Roman"/>
                          <a:cs typeface="Times New Roman"/>
                        </a:rPr>
                        <a:t>(2</a:t>
                      </a:r>
                      <a:r>
                        <a:rPr lang="en-ZA" sz="2000" dirty="0">
                          <a:solidFill>
                            <a:srgbClr val="FF0000"/>
                          </a:solidFill>
                          <a:ea typeface="Times New Roman"/>
                          <a:cs typeface="Times New Roman"/>
                        </a:rPr>
                        <a:t>♥ </a:t>
                      </a:r>
                      <a:r>
                        <a:rPr lang="en-ZA" sz="2000" dirty="0"/>
                        <a:t>)</a:t>
                      </a:r>
                      <a:r>
                        <a:rPr lang="en-ZA" sz="2000" dirty="0">
                          <a:solidFill>
                            <a:srgbClr val="FF0000"/>
                          </a:solidFill>
                          <a:ea typeface="Times New Roman"/>
                          <a:cs typeface="Times New Roman"/>
                        </a:rPr>
                        <a:t> </a:t>
                      </a:r>
                      <a:r>
                        <a:rPr lang="en-ZA" sz="2000" dirty="0">
                          <a:solidFill>
                            <a:schemeClr val="tx1"/>
                          </a:solidFill>
                          <a:ea typeface="Times New Roman"/>
                          <a:cs typeface="Times New Roman"/>
                        </a:rPr>
                        <a:t> P  </a:t>
                      </a:r>
                      <a:r>
                        <a:rPr lang="en-ZA" sz="2000" dirty="0" err="1">
                          <a:solidFill>
                            <a:schemeClr val="tx1"/>
                          </a:solidFill>
                          <a:ea typeface="Times New Roman"/>
                          <a:cs typeface="Times New Roman"/>
                        </a:rPr>
                        <a:t>P</a:t>
                      </a:r>
                      <a:r>
                        <a:rPr lang="en-ZA" sz="2000" dirty="0">
                          <a:solidFill>
                            <a:schemeClr val="tx1"/>
                          </a:solidFill>
                          <a:ea typeface="Times New Roman"/>
                          <a:cs typeface="Times New Roman"/>
                        </a:rPr>
                        <a:t>   ?</a:t>
                      </a:r>
                    </a:p>
                  </a:txBody>
                  <a:tcPr/>
                </a:tc>
                <a:tc>
                  <a:txBody>
                    <a:bodyPr/>
                    <a:lstStyle/>
                    <a:p>
                      <a:r>
                        <a:rPr lang="en-GB" sz="2000" dirty="0">
                          <a:sym typeface="Symbol"/>
                        </a:rPr>
                        <a:t></a:t>
                      </a:r>
                      <a:r>
                        <a:rPr lang="en-GB" sz="2000" dirty="0" err="1">
                          <a:sym typeface="Symbol"/>
                        </a:rPr>
                        <a:t>Kxxx</a:t>
                      </a:r>
                      <a:r>
                        <a:rPr lang="en-GB" sz="2000" dirty="0">
                          <a:sym typeface="Symbol"/>
                        </a:rPr>
                        <a:t> </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xx</a:t>
                      </a:r>
                      <a:r>
                        <a:rPr lang="en-ZA" sz="2000" dirty="0">
                          <a:ea typeface="Times New Roman"/>
                          <a:cs typeface="Times New Roman"/>
                        </a:rPr>
                        <a:t> </a:t>
                      </a:r>
                      <a:r>
                        <a:rPr lang="en-ZA" sz="2000" dirty="0">
                          <a:solidFill>
                            <a:srgbClr val="FF0000"/>
                          </a:solidFill>
                          <a:ea typeface="Times New Roman"/>
                          <a:cs typeface="Times New Roman"/>
                        </a:rPr>
                        <a:t>♦</a:t>
                      </a:r>
                      <a:r>
                        <a:rPr lang="en-ZA" sz="2000" dirty="0">
                          <a:solidFill>
                            <a:schemeClr val="tx1"/>
                          </a:solidFill>
                          <a:ea typeface="Times New Roman"/>
                          <a:cs typeface="Times New Roman"/>
                        </a:rPr>
                        <a:t>A9842</a:t>
                      </a:r>
                      <a:r>
                        <a:rPr lang="en-ZA" sz="2000" dirty="0">
                          <a:ea typeface="Times New Roman"/>
                          <a:cs typeface="Times New Roman"/>
                        </a:rPr>
                        <a:t> </a:t>
                      </a:r>
                      <a:r>
                        <a:rPr lang="en-ZA" sz="2000" dirty="0"/>
                        <a:t>♣ xxx </a:t>
                      </a:r>
                    </a:p>
                    <a:p>
                      <a:r>
                        <a:rPr lang="en-ZA" sz="2000" dirty="0"/>
                        <a:t>No one </a:t>
                      </a:r>
                      <a:r>
                        <a:rPr lang="en-ZA" sz="2000" dirty="0" err="1"/>
                        <a:t>vul</a:t>
                      </a:r>
                      <a:endParaRPr lang="en-ZA" sz="2000" dirty="0"/>
                    </a:p>
                  </a:txBody>
                  <a:tcPr/>
                </a:tc>
                <a:extLst>
                  <a:ext uri="{0D108BD9-81ED-4DB2-BD59-A6C34878D82A}">
                    <a16:rowId xmlns:a16="http://schemas.microsoft.com/office/drawing/2014/main" val="10001"/>
                  </a:ext>
                </a:extLst>
              </a:tr>
              <a:tr h="914416">
                <a:tc>
                  <a:txBody>
                    <a:bodyPr/>
                    <a:lstStyle/>
                    <a:p>
                      <a:r>
                        <a:rPr lang="en-ZA" sz="1800" dirty="0"/>
                        <a:t>(1♣)</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P (2</a:t>
                      </a:r>
                      <a:r>
                        <a:rPr lang="en-ZA" sz="1800" dirty="0"/>
                        <a:t>♣) </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X</a:t>
                      </a:r>
                    </a:p>
                    <a:p>
                      <a:r>
                        <a:rPr lang="en-ZA" sz="1800" dirty="0">
                          <a:solidFill>
                            <a:schemeClr val="tx1"/>
                          </a:solidFill>
                          <a:ea typeface="Times New Roman"/>
                          <a:cs typeface="Times New Roman"/>
                        </a:rPr>
                        <a:t>(P)   2</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 (P)  P   </a:t>
                      </a:r>
                    </a:p>
                    <a:p>
                      <a:r>
                        <a:rPr lang="en-ZA" sz="1800" dirty="0">
                          <a:solidFill>
                            <a:schemeClr val="tx1"/>
                          </a:solidFill>
                          <a:ea typeface="Times New Roman"/>
                          <a:cs typeface="Times New Roman"/>
                        </a:rPr>
                        <a:t>(3</a:t>
                      </a:r>
                      <a:r>
                        <a:rPr lang="en-ZA" sz="1800" dirty="0"/>
                        <a:t>♣) P   (P)   ?</a:t>
                      </a:r>
                      <a:endParaRPr lang="en-ZA" sz="1800" dirty="0">
                        <a:solidFill>
                          <a:schemeClr val="tx1"/>
                        </a:solidFill>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ym typeface="Symbol"/>
                        </a:rPr>
                        <a:t></a:t>
                      </a:r>
                      <a:r>
                        <a:rPr lang="en-GB" sz="1800" dirty="0" err="1">
                          <a:sym typeface="Symbol"/>
                        </a:rPr>
                        <a:t>AQxx</a:t>
                      </a:r>
                      <a:r>
                        <a:rPr lang="en-GB" sz="1800" dirty="0">
                          <a:sym typeface="Symbol"/>
                        </a:rPr>
                        <a:t> </a:t>
                      </a:r>
                      <a:r>
                        <a:rPr lang="en-ZA" sz="1800" dirty="0">
                          <a:solidFill>
                            <a:srgbClr val="FF0000"/>
                          </a:solidFill>
                          <a:ea typeface="Times New Roman"/>
                          <a:cs typeface="Times New Roman"/>
                        </a:rPr>
                        <a:t>♥</a:t>
                      </a:r>
                      <a:r>
                        <a:rPr lang="en-ZA" sz="1800" dirty="0" err="1">
                          <a:solidFill>
                            <a:schemeClr val="tx1"/>
                          </a:solidFill>
                          <a:ea typeface="Times New Roman"/>
                          <a:cs typeface="Times New Roman"/>
                        </a:rPr>
                        <a:t>Axx</a:t>
                      </a:r>
                      <a:r>
                        <a:rPr lang="en-ZA" sz="1800" dirty="0">
                          <a:ea typeface="Times New Roman"/>
                          <a:cs typeface="Times New Roman"/>
                        </a:rPr>
                        <a:t> </a:t>
                      </a:r>
                      <a:r>
                        <a:rPr lang="en-ZA" sz="1800" dirty="0">
                          <a:solidFill>
                            <a:srgbClr val="FF0000"/>
                          </a:solidFill>
                          <a:ea typeface="Times New Roman"/>
                          <a:cs typeface="Times New Roman"/>
                        </a:rPr>
                        <a:t>♦</a:t>
                      </a:r>
                      <a:r>
                        <a:rPr lang="en-ZA" sz="1800" dirty="0">
                          <a:solidFill>
                            <a:schemeClr val="tx1"/>
                          </a:solidFill>
                          <a:ea typeface="Times New Roman"/>
                          <a:cs typeface="Times New Roman"/>
                        </a:rPr>
                        <a:t>AQ42</a:t>
                      </a:r>
                      <a:r>
                        <a:rPr lang="en-ZA" sz="1800" dirty="0">
                          <a:ea typeface="Times New Roman"/>
                          <a:cs typeface="Times New Roman"/>
                        </a:rPr>
                        <a:t> </a:t>
                      </a:r>
                      <a:r>
                        <a:rPr lang="en-ZA" sz="1800" dirty="0"/>
                        <a:t>♣ xxx </a:t>
                      </a:r>
                    </a:p>
                    <a:p>
                      <a:endParaRPr lang="en-GB" sz="1800" baseline="0" dirty="0">
                        <a:solidFill>
                          <a:schemeClr val="tx1"/>
                        </a:solidFill>
                        <a:cs typeface="Times New Roman"/>
                        <a:sym typeface="Symbol"/>
                      </a:endParaRPr>
                    </a:p>
                  </a:txBody>
                  <a:tcPr/>
                </a:tc>
                <a:extLst>
                  <a:ext uri="{0D108BD9-81ED-4DB2-BD59-A6C34878D82A}">
                    <a16:rowId xmlns:a16="http://schemas.microsoft.com/office/drawing/2014/main" val="10002"/>
                  </a:ext>
                </a:extLst>
              </a:tr>
              <a:tr h="590820">
                <a:tc>
                  <a:txBody>
                    <a:bodyPr/>
                    <a:lstStyle/>
                    <a:p>
                      <a:r>
                        <a:rPr lang="en-ZA" sz="1800" dirty="0">
                          <a:sym typeface="Symbol"/>
                        </a:rPr>
                        <a:t>(1</a:t>
                      </a:r>
                      <a:r>
                        <a:rPr lang="en-ZA" sz="1800" dirty="0">
                          <a:solidFill>
                            <a:srgbClr val="FF0000"/>
                          </a:solidFill>
                          <a:ea typeface="Times New Roman"/>
                          <a:cs typeface="Times New Roman"/>
                        </a:rPr>
                        <a:t>♦ </a:t>
                      </a:r>
                      <a:r>
                        <a:rPr lang="en-ZA" sz="1800" dirty="0"/>
                        <a:t>)</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P (1NT) 2</a:t>
                      </a:r>
                      <a:r>
                        <a:rPr lang="en-GB" sz="1800" dirty="0">
                          <a:sym typeface="Symbol"/>
                        </a:rPr>
                        <a:t></a:t>
                      </a:r>
                    </a:p>
                    <a:p>
                      <a:r>
                        <a:rPr lang="en-GB" sz="1800" dirty="0">
                          <a:solidFill>
                            <a:schemeClr val="tx1"/>
                          </a:solidFill>
                          <a:ea typeface="Times New Roman"/>
                          <a:cs typeface="Times New Roman"/>
                          <a:sym typeface="Symbol"/>
                        </a:rPr>
                        <a:t>(P)  P    ?</a:t>
                      </a:r>
                      <a:endParaRPr lang="en-GB" sz="1800" dirty="0">
                        <a:solidFill>
                          <a:schemeClr val="tx1"/>
                        </a:solidFill>
                        <a:sym typeface="Symbo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ym typeface="Symbol"/>
                        </a:rPr>
                        <a:t></a:t>
                      </a:r>
                      <a:r>
                        <a:rPr lang="en-GB" sz="1800" dirty="0" err="1">
                          <a:sym typeface="Symbol"/>
                        </a:rPr>
                        <a:t>KTx</a:t>
                      </a:r>
                      <a:r>
                        <a:rPr lang="en-GB" sz="1800" dirty="0">
                          <a:sym typeface="Symbol"/>
                        </a:rPr>
                        <a:t> </a:t>
                      </a:r>
                      <a:r>
                        <a:rPr lang="en-ZA" sz="1800" dirty="0">
                          <a:solidFill>
                            <a:srgbClr val="FF0000"/>
                          </a:solidFill>
                          <a:ea typeface="Times New Roman"/>
                          <a:cs typeface="Times New Roman"/>
                        </a:rPr>
                        <a:t>♥</a:t>
                      </a:r>
                      <a:r>
                        <a:rPr lang="en-ZA" sz="1800" dirty="0">
                          <a:solidFill>
                            <a:schemeClr val="tx1"/>
                          </a:solidFill>
                          <a:ea typeface="Times New Roman"/>
                          <a:cs typeface="Times New Roman"/>
                        </a:rPr>
                        <a:t>xx</a:t>
                      </a:r>
                      <a:r>
                        <a:rPr lang="en-ZA" sz="1800" dirty="0">
                          <a:ea typeface="Times New Roman"/>
                          <a:cs typeface="Times New Roman"/>
                        </a:rPr>
                        <a:t> </a:t>
                      </a:r>
                      <a:r>
                        <a:rPr lang="en-ZA" sz="1800" dirty="0">
                          <a:solidFill>
                            <a:srgbClr val="FF0000"/>
                          </a:solidFill>
                          <a:ea typeface="Times New Roman"/>
                          <a:cs typeface="Times New Roman"/>
                        </a:rPr>
                        <a:t>♦</a:t>
                      </a:r>
                      <a:r>
                        <a:rPr lang="en-ZA" sz="1800" dirty="0">
                          <a:solidFill>
                            <a:schemeClr val="tx1"/>
                          </a:solidFill>
                          <a:ea typeface="Times New Roman"/>
                          <a:cs typeface="Times New Roman"/>
                        </a:rPr>
                        <a:t>Q42</a:t>
                      </a:r>
                      <a:r>
                        <a:rPr lang="en-ZA" sz="1800" dirty="0">
                          <a:ea typeface="Times New Roman"/>
                          <a:cs typeface="Times New Roman"/>
                        </a:rPr>
                        <a:t> </a:t>
                      </a:r>
                      <a:r>
                        <a:rPr lang="en-ZA" sz="1800" dirty="0"/>
                        <a:t>♣ </a:t>
                      </a:r>
                      <a:r>
                        <a:rPr lang="en-ZA" sz="1800" dirty="0" err="1"/>
                        <a:t>Axxxx</a:t>
                      </a:r>
                      <a:r>
                        <a:rPr lang="en-ZA" sz="1800" dirty="0"/>
                        <a:t> </a:t>
                      </a:r>
                    </a:p>
                  </a:txBody>
                  <a:tcPr/>
                </a:tc>
                <a:extLst>
                  <a:ext uri="{0D108BD9-81ED-4DB2-BD59-A6C34878D82A}">
                    <a16:rowId xmlns:a16="http://schemas.microsoft.com/office/drawing/2014/main" val="10003"/>
                  </a:ext>
                </a:extLst>
              </a:tr>
              <a:tr h="590820">
                <a:tc>
                  <a:txBody>
                    <a:bodyPr/>
                    <a:lstStyle/>
                    <a:p>
                      <a:r>
                        <a:rPr lang="en-ZA" sz="1800" dirty="0">
                          <a:sym typeface="Symbol"/>
                        </a:rPr>
                        <a:t>1</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(P) 1</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(1</a:t>
                      </a:r>
                      <a:r>
                        <a:rPr lang="en-GB" sz="1800" dirty="0">
                          <a:sym typeface="Symbol"/>
                        </a:rPr>
                        <a:t>)</a:t>
                      </a:r>
                    </a:p>
                    <a:p>
                      <a:r>
                        <a:rPr lang="en-GB" sz="1800" dirty="0">
                          <a:sym typeface="Symbol"/>
                        </a:rPr>
                        <a:t>P    (P)  </a:t>
                      </a:r>
                      <a:r>
                        <a:rPr lang="en-GB" sz="1800" dirty="0">
                          <a:solidFill>
                            <a:schemeClr val="tx1"/>
                          </a:solidFill>
                          <a:ea typeface="Times New Roman"/>
                          <a:cs typeface="Times New Roman"/>
                          <a:sym typeface="Symbol"/>
                        </a:rPr>
                        <a:t>?</a:t>
                      </a:r>
                      <a:endParaRPr lang="en-GB" sz="1800" dirty="0">
                        <a:solidFill>
                          <a:schemeClr val="tx1"/>
                        </a:solidFill>
                        <a:sym typeface="Symbo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ym typeface="Symbol"/>
                        </a:rPr>
                        <a:t>xx </a:t>
                      </a:r>
                      <a:r>
                        <a:rPr lang="en-ZA" sz="1800" dirty="0">
                          <a:solidFill>
                            <a:srgbClr val="FF0000"/>
                          </a:solidFill>
                          <a:ea typeface="Times New Roman"/>
                          <a:cs typeface="Times New Roman"/>
                        </a:rPr>
                        <a:t>♥</a:t>
                      </a:r>
                      <a:r>
                        <a:rPr lang="en-ZA" sz="1800" dirty="0" err="1">
                          <a:solidFill>
                            <a:schemeClr val="tx1"/>
                          </a:solidFill>
                          <a:ea typeface="Times New Roman"/>
                          <a:cs typeface="Times New Roman"/>
                        </a:rPr>
                        <a:t>AJxxx</a:t>
                      </a:r>
                      <a:r>
                        <a:rPr lang="en-ZA" sz="1800" dirty="0">
                          <a:ea typeface="Times New Roman"/>
                          <a:cs typeface="Times New Roman"/>
                        </a:rPr>
                        <a:t> </a:t>
                      </a:r>
                      <a:r>
                        <a:rPr lang="en-ZA" sz="1800" dirty="0">
                          <a:solidFill>
                            <a:srgbClr val="FF0000"/>
                          </a:solidFill>
                          <a:ea typeface="Times New Roman"/>
                          <a:cs typeface="Times New Roman"/>
                        </a:rPr>
                        <a:t>♦</a:t>
                      </a:r>
                      <a:r>
                        <a:rPr lang="en-ZA" sz="1800" dirty="0">
                          <a:solidFill>
                            <a:schemeClr val="tx1"/>
                          </a:solidFill>
                          <a:ea typeface="Times New Roman"/>
                          <a:cs typeface="Times New Roman"/>
                        </a:rPr>
                        <a:t>J2</a:t>
                      </a:r>
                      <a:r>
                        <a:rPr lang="en-ZA" sz="1800" dirty="0">
                          <a:ea typeface="Times New Roman"/>
                          <a:cs typeface="Times New Roman"/>
                        </a:rPr>
                        <a:t> </a:t>
                      </a:r>
                      <a:r>
                        <a:rPr lang="en-ZA" sz="1800" dirty="0"/>
                        <a:t>♣ </a:t>
                      </a:r>
                      <a:r>
                        <a:rPr lang="en-ZA" sz="1800" dirty="0" err="1"/>
                        <a:t>KTxx</a:t>
                      </a:r>
                      <a:r>
                        <a:rPr lang="en-ZA" sz="18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a:t>Playing</a:t>
                      </a:r>
                      <a:r>
                        <a:rPr lang="en-ZA" sz="1800" baseline="0" dirty="0"/>
                        <a:t> support Xs partner has maximum of 2</a:t>
                      </a:r>
                      <a:r>
                        <a:rPr lang="en-ZA" sz="1800" dirty="0">
                          <a:solidFill>
                            <a:srgbClr val="FF0000"/>
                          </a:solidFill>
                          <a:ea typeface="Times New Roman"/>
                          <a:cs typeface="Times New Roman"/>
                        </a:rPr>
                        <a:t>♥</a:t>
                      </a:r>
                      <a:endParaRPr lang="en-ZA" sz="1800" dirty="0"/>
                    </a:p>
                  </a:txBody>
                  <a:tcPr/>
                </a:tc>
                <a:extLst>
                  <a:ext uri="{0D108BD9-81ED-4DB2-BD59-A6C34878D82A}">
                    <a16:rowId xmlns:a16="http://schemas.microsoft.com/office/drawing/2014/main" val="10004"/>
                  </a:ext>
                </a:extLst>
              </a:tr>
              <a:tr h="648666">
                <a:tc>
                  <a:txBody>
                    <a:bodyPr/>
                    <a:lstStyle/>
                    <a:p>
                      <a:r>
                        <a:rPr lang="en-ZA" sz="1800" dirty="0">
                          <a:sym typeface="Symbol"/>
                        </a:rPr>
                        <a:t>1</a:t>
                      </a:r>
                      <a:r>
                        <a:rPr lang="en-GB" sz="1800" dirty="0">
                          <a:sym typeface="Symbol"/>
                        </a:rPr>
                        <a:t></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(P) 2</a:t>
                      </a:r>
                      <a:r>
                        <a:rPr lang="en-ZA" sz="1800" dirty="0"/>
                        <a:t>♣</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(2</a:t>
                      </a:r>
                      <a:r>
                        <a:rPr lang="en-ZA" sz="1800" dirty="0">
                          <a:solidFill>
                            <a:srgbClr val="FF0000"/>
                          </a:solidFill>
                          <a:ea typeface="Times New Roman"/>
                          <a:cs typeface="Times New Roman"/>
                        </a:rPr>
                        <a:t>♦</a:t>
                      </a:r>
                      <a:r>
                        <a:rPr lang="en-ZA" sz="1800" dirty="0">
                          <a:solidFill>
                            <a:schemeClr val="tx1"/>
                          </a:solidFill>
                          <a:ea typeface="Times New Roman"/>
                          <a:cs typeface="Times New Roman"/>
                        </a:rPr>
                        <a:t>)</a:t>
                      </a:r>
                      <a:endParaRPr lang="en-GB" sz="1800" dirty="0">
                        <a:sym typeface="Symbol"/>
                      </a:endParaRPr>
                    </a:p>
                    <a:p>
                      <a:r>
                        <a:rPr lang="en-GB" sz="1800" dirty="0">
                          <a:sym typeface="Symbol"/>
                        </a:rPr>
                        <a:t>P     (P)  </a:t>
                      </a:r>
                      <a:r>
                        <a:rPr lang="en-GB" sz="1800" dirty="0">
                          <a:solidFill>
                            <a:schemeClr val="tx1"/>
                          </a:solidFill>
                          <a:ea typeface="Times New Roman"/>
                          <a:cs typeface="Times New Roman"/>
                          <a:sym typeface="Symbol"/>
                        </a:rPr>
                        <a:t>?</a:t>
                      </a:r>
                      <a:endParaRPr lang="en-GB" sz="1800" dirty="0">
                        <a:solidFill>
                          <a:schemeClr val="tx1"/>
                        </a:solidFill>
                        <a:sym typeface="Symbo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ym typeface="Symbol"/>
                        </a:rPr>
                        <a:t>xx </a:t>
                      </a:r>
                      <a:r>
                        <a:rPr lang="en-ZA" sz="1800" dirty="0">
                          <a:solidFill>
                            <a:srgbClr val="FF0000"/>
                          </a:solidFill>
                          <a:ea typeface="Times New Roman"/>
                          <a:cs typeface="Times New Roman"/>
                        </a:rPr>
                        <a:t>♥</a:t>
                      </a:r>
                      <a:r>
                        <a:rPr lang="en-ZA" sz="1800" dirty="0" err="1">
                          <a:solidFill>
                            <a:schemeClr val="tx1"/>
                          </a:solidFill>
                          <a:ea typeface="Times New Roman"/>
                          <a:cs typeface="Times New Roman"/>
                        </a:rPr>
                        <a:t>AQx</a:t>
                      </a:r>
                      <a:r>
                        <a:rPr lang="en-ZA" sz="1800" dirty="0">
                          <a:ea typeface="Times New Roman"/>
                          <a:cs typeface="Times New Roman"/>
                        </a:rPr>
                        <a:t> </a:t>
                      </a:r>
                      <a:r>
                        <a:rPr lang="en-ZA" sz="1800" dirty="0">
                          <a:solidFill>
                            <a:srgbClr val="FF0000"/>
                          </a:solidFill>
                          <a:ea typeface="Times New Roman"/>
                          <a:cs typeface="Times New Roman"/>
                        </a:rPr>
                        <a:t>♦</a:t>
                      </a:r>
                      <a:r>
                        <a:rPr lang="en-ZA" sz="1800" dirty="0">
                          <a:solidFill>
                            <a:schemeClr val="tx1"/>
                          </a:solidFill>
                          <a:ea typeface="Times New Roman"/>
                          <a:cs typeface="Times New Roman"/>
                        </a:rPr>
                        <a:t>xxx</a:t>
                      </a:r>
                      <a:r>
                        <a:rPr lang="en-ZA" sz="1800" dirty="0">
                          <a:ea typeface="Times New Roman"/>
                          <a:cs typeface="Times New Roman"/>
                        </a:rPr>
                        <a:t> </a:t>
                      </a:r>
                      <a:r>
                        <a:rPr lang="en-ZA" sz="1800" dirty="0"/>
                        <a:t>♣</a:t>
                      </a:r>
                      <a:r>
                        <a:rPr lang="en-ZA" sz="1800" dirty="0" err="1"/>
                        <a:t>AKTxx</a:t>
                      </a:r>
                      <a:r>
                        <a:rPr lang="en-ZA" sz="1800" dirty="0"/>
                        <a:t> </a:t>
                      </a:r>
                    </a:p>
                  </a:txBody>
                  <a:tcPr/>
                </a:tc>
                <a:extLst>
                  <a:ext uri="{0D108BD9-81ED-4DB2-BD59-A6C34878D82A}">
                    <a16:rowId xmlns:a16="http://schemas.microsoft.com/office/drawing/2014/main" val="10005"/>
                  </a:ext>
                </a:extLst>
              </a:tr>
              <a:tr h="590820">
                <a:tc>
                  <a:txBody>
                    <a:bodyPr/>
                    <a:lstStyle/>
                    <a:p>
                      <a:r>
                        <a:rPr lang="en-ZA" sz="1800" dirty="0">
                          <a:sym typeface="Symbol"/>
                        </a:rPr>
                        <a:t>1</a:t>
                      </a:r>
                      <a:r>
                        <a:rPr lang="en-GB" sz="1800" dirty="0">
                          <a:sym typeface="Symbol"/>
                        </a:rPr>
                        <a:t></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(P) 1NT (2</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a:t>
                      </a:r>
                      <a:endParaRPr lang="en-GB" sz="1800" dirty="0">
                        <a:sym typeface="Symbol"/>
                      </a:endParaRPr>
                    </a:p>
                    <a:p>
                      <a:r>
                        <a:rPr lang="en-GB" sz="1800" dirty="0">
                          <a:sym typeface="Symbol"/>
                        </a:rPr>
                        <a:t>P   </a:t>
                      </a:r>
                      <a:r>
                        <a:rPr lang="en-ZA" sz="1800" dirty="0">
                          <a:solidFill>
                            <a:schemeClr val="tx1"/>
                          </a:solidFill>
                          <a:ea typeface="Times New Roman"/>
                          <a:cs typeface="Times New Roman"/>
                        </a:rPr>
                        <a:t>(3</a:t>
                      </a:r>
                      <a:r>
                        <a:rPr lang="en-ZA" sz="1800" dirty="0">
                          <a:solidFill>
                            <a:srgbClr val="FF0000"/>
                          </a:solidFill>
                          <a:ea typeface="Times New Roman"/>
                          <a:cs typeface="Times New Roman"/>
                        </a:rPr>
                        <a:t>♥</a:t>
                      </a:r>
                      <a:r>
                        <a:rPr lang="en-GB" sz="1800" dirty="0">
                          <a:solidFill>
                            <a:schemeClr val="tx1"/>
                          </a:solidFill>
                          <a:ea typeface="Times New Roman"/>
                          <a:cs typeface="Times New Roman"/>
                          <a:sym typeface="Symbol"/>
                        </a:rPr>
                        <a:t>)  ?</a:t>
                      </a:r>
                      <a:endParaRPr lang="en-GB" sz="1800" dirty="0">
                        <a:solidFill>
                          <a:schemeClr val="tx1"/>
                        </a:solidFill>
                        <a:sym typeface="Symbo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ym typeface="Symbol"/>
                        </a:rPr>
                        <a:t>xx </a:t>
                      </a:r>
                      <a:r>
                        <a:rPr lang="en-ZA" sz="1800" dirty="0">
                          <a:solidFill>
                            <a:srgbClr val="FF0000"/>
                          </a:solidFill>
                          <a:ea typeface="Times New Roman"/>
                          <a:cs typeface="Times New Roman"/>
                        </a:rPr>
                        <a:t>♥</a:t>
                      </a:r>
                      <a:r>
                        <a:rPr lang="en-ZA" sz="1800" dirty="0">
                          <a:solidFill>
                            <a:schemeClr val="tx1"/>
                          </a:solidFill>
                          <a:ea typeface="Times New Roman"/>
                          <a:cs typeface="Times New Roman"/>
                        </a:rPr>
                        <a:t>xx</a:t>
                      </a:r>
                      <a:r>
                        <a:rPr lang="en-ZA" sz="1800" dirty="0">
                          <a:ea typeface="Times New Roman"/>
                          <a:cs typeface="Times New Roman"/>
                        </a:rPr>
                        <a:t> </a:t>
                      </a:r>
                      <a:r>
                        <a:rPr lang="en-ZA" sz="1800" dirty="0">
                          <a:solidFill>
                            <a:srgbClr val="FF0000"/>
                          </a:solidFill>
                          <a:ea typeface="Times New Roman"/>
                          <a:cs typeface="Times New Roman"/>
                        </a:rPr>
                        <a:t>♦</a:t>
                      </a:r>
                      <a:r>
                        <a:rPr lang="en-ZA" sz="1800" dirty="0" err="1">
                          <a:solidFill>
                            <a:schemeClr val="tx1"/>
                          </a:solidFill>
                          <a:ea typeface="Times New Roman"/>
                          <a:cs typeface="Times New Roman"/>
                        </a:rPr>
                        <a:t>AJxx</a:t>
                      </a:r>
                      <a:r>
                        <a:rPr lang="en-ZA" sz="1800" dirty="0">
                          <a:ea typeface="Times New Roman"/>
                          <a:cs typeface="Times New Roman"/>
                        </a:rPr>
                        <a:t> </a:t>
                      </a:r>
                      <a:r>
                        <a:rPr lang="en-ZA" sz="1800" dirty="0"/>
                        <a:t>♣ </a:t>
                      </a:r>
                      <a:r>
                        <a:rPr lang="en-ZA" sz="1800" dirty="0" err="1"/>
                        <a:t>AJxxx</a:t>
                      </a:r>
                      <a:r>
                        <a:rPr lang="en-ZA" sz="1800" dirty="0"/>
                        <a:t> </a:t>
                      </a:r>
                    </a:p>
                  </a:txBody>
                  <a:tcPr/>
                </a:tc>
                <a:extLst>
                  <a:ext uri="{0D108BD9-81ED-4DB2-BD59-A6C34878D82A}">
                    <a16:rowId xmlns:a16="http://schemas.microsoft.com/office/drawing/2014/main" val="10006"/>
                  </a:ext>
                </a:extLst>
              </a:tr>
              <a:tr h="590820">
                <a:tc>
                  <a:txBody>
                    <a:bodyPr/>
                    <a:lstStyle/>
                    <a:p>
                      <a:r>
                        <a:rPr lang="en-ZA" sz="1800" dirty="0">
                          <a:sym typeface="Symbol"/>
                        </a:rPr>
                        <a:t>(4</a:t>
                      </a:r>
                      <a:r>
                        <a:rPr lang="en-ZA" sz="1800" dirty="0">
                          <a:solidFill>
                            <a:srgbClr val="FF0000"/>
                          </a:solidFill>
                          <a:ea typeface="Times New Roman"/>
                          <a:cs typeface="Times New Roman"/>
                        </a:rPr>
                        <a:t>♥</a:t>
                      </a:r>
                      <a:r>
                        <a:rPr lang="en-GB" sz="1800" dirty="0">
                          <a:sym typeface="Symbol"/>
                        </a:rPr>
                        <a:t>)</a:t>
                      </a:r>
                      <a:r>
                        <a:rPr lang="en-ZA" sz="1800" dirty="0">
                          <a:solidFill>
                            <a:schemeClr val="tx1"/>
                          </a:solidFill>
                          <a:ea typeface="Times New Roman"/>
                          <a:cs typeface="Times New Roman"/>
                        </a:rPr>
                        <a:t> X</a:t>
                      </a:r>
                      <a:r>
                        <a:rPr lang="en-ZA" sz="1800" dirty="0">
                          <a:solidFill>
                            <a:srgbClr val="FF0000"/>
                          </a:solidFill>
                          <a:ea typeface="Times New Roman"/>
                          <a:cs typeface="Times New Roman"/>
                        </a:rPr>
                        <a:t> </a:t>
                      </a:r>
                      <a:r>
                        <a:rPr lang="en-ZA" sz="1800" dirty="0">
                          <a:solidFill>
                            <a:schemeClr val="tx1"/>
                          </a:solidFill>
                          <a:ea typeface="Times New Roman"/>
                          <a:cs typeface="Times New Roman"/>
                        </a:rPr>
                        <a:t>(P)</a:t>
                      </a:r>
                      <a:endParaRPr lang="en-GB" sz="1800" dirty="0">
                        <a:solidFill>
                          <a:schemeClr val="tx1"/>
                        </a:solidFill>
                        <a:sym typeface="Symbo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a:sym typeface="Symbol"/>
                        </a:rPr>
                        <a:t>Axx </a:t>
                      </a:r>
                      <a:r>
                        <a:rPr lang="en-ZA" sz="1800">
                          <a:solidFill>
                            <a:srgbClr val="FF0000"/>
                          </a:solidFill>
                          <a:ea typeface="Times New Roman"/>
                          <a:cs typeface="Times New Roman"/>
                        </a:rPr>
                        <a:t>♥</a:t>
                      </a:r>
                      <a:r>
                        <a:rPr lang="en-GB" sz="1800">
                          <a:sym typeface="Symbol"/>
                        </a:rPr>
                        <a:t>AT</a:t>
                      </a:r>
                      <a:r>
                        <a:rPr lang="en-ZA" sz="1800">
                          <a:solidFill>
                            <a:schemeClr val="tx1"/>
                          </a:solidFill>
                          <a:ea typeface="Times New Roman"/>
                          <a:cs typeface="Times New Roman"/>
                        </a:rPr>
                        <a:t>x</a:t>
                      </a:r>
                      <a:r>
                        <a:rPr lang="en-ZA" sz="1800">
                          <a:ea typeface="Times New Roman"/>
                          <a:cs typeface="Times New Roman"/>
                        </a:rPr>
                        <a:t> </a:t>
                      </a:r>
                      <a:r>
                        <a:rPr lang="en-ZA" sz="1800">
                          <a:solidFill>
                            <a:srgbClr val="FF0000"/>
                          </a:solidFill>
                          <a:ea typeface="Times New Roman"/>
                          <a:cs typeface="Times New Roman"/>
                        </a:rPr>
                        <a:t>♦ </a:t>
                      </a:r>
                      <a:r>
                        <a:rPr lang="en-ZA" sz="1800">
                          <a:solidFill>
                            <a:schemeClr val="tx1"/>
                          </a:solidFill>
                          <a:ea typeface="Times New Roman"/>
                          <a:cs typeface="Times New Roman"/>
                        </a:rPr>
                        <a:t>KQx </a:t>
                      </a:r>
                      <a:r>
                        <a:rPr lang="en-ZA" sz="1800"/>
                        <a:t>♣ QJx</a:t>
                      </a:r>
                    </a:p>
                    <a:p>
                      <a:pPr marL="0" marR="0" indent="0" algn="l" defTabSz="914400" rtl="0" eaLnBrk="1" fontAlgn="auto" latinLnBrk="0" hangingPunct="1">
                        <a:lnSpc>
                          <a:spcPct val="100000"/>
                        </a:lnSpc>
                        <a:spcBef>
                          <a:spcPts val="0"/>
                        </a:spcBef>
                        <a:spcAft>
                          <a:spcPts val="0"/>
                        </a:spcAft>
                        <a:buClrTx/>
                        <a:buSzTx/>
                        <a:buFontTx/>
                        <a:buNone/>
                        <a:tabLst/>
                        <a:defRPr/>
                      </a:pPr>
                      <a:r>
                        <a:rPr lang="en-ZA" sz="1800">
                          <a:solidFill>
                            <a:schemeClr val="tx1"/>
                          </a:solidFill>
                        </a:rPr>
                        <a:t>Rule of thumb partner should have 10 cards in 2 suits to remove</a:t>
                      </a:r>
                      <a:endParaRPr lang="en-ZA" sz="1800" dirty="0">
                        <a:solidFill>
                          <a:schemeClr val="tx1"/>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0478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5E4C-BF8A-44EC-AD51-A9697AECF2BE}"/>
              </a:ext>
            </a:extLst>
          </p:cNvPr>
          <p:cNvSpPr>
            <a:spLocks noGrp="1"/>
          </p:cNvSpPr>
          <p:nvPr>
            <p:ph type="title"/>
          </p:nvPr>
        </p:nvSpPr>
        <p:spPr>
          <a:xfrm>
            <a:off x="-180528" y="260844"/>
            <a:ext cx="8229600" cy="1098939"/>
          </a:xfrm>
        </p:spPr>
        <p:txBody>
          <a:bodyPr>
            <a:normAutofit fontScale="90000"/>
          </a:bodyPr>
          <a:lstStyle/>
          <a:p>
            <a:r>
              <a:rPr lang="en-US" dirty="0"/>
              <a:t>Write on the Monolith for your partner every time you get the chance to write</a:t>
            </a:r>
            <a:endParaRPr lang="en-ZA" dirty="0"/>
          </a:p>
        </p:txBody>
      </p:sp>
      <p:pic>
        <p:nvPicPr>
          <p:cNvPr id="1026" name="Picture 2">
            <a:extLst>
              <a:ext uri="{FF2B5EF4-FFF2-40B4-BE49-F238E27FC236}">
                <a16:creationId xmlns:a16="http://schemas.microsoft.com/office/drawing/2014/main" id="{F0B09BDE-172D-42FA-9D41-262E14B52F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4864" y="1673424"/>
            <a:ext cx="7776864" cy="51845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114498DD-1894-458B-A2EE-14CA81E4E813}"/>
              </a:ext>
            </a:extLst>
          </p:cNvPr>
          <p:cNvGraphicFramePr>
            <a:graphicFrameLocks noGrp="1"/>
          </p:cNvGraphicFramePr>
          <p:nvPr>
            <p:extLst>
              <p:ext uri="{D42A27DB-BD31-4B8C-83A1-F6EECF244321}">
                <p14:modId xmlns:p14="http://schemas.microsoft.com/office/powerpoint/2010/main" val="4201764004"/>
              </p:ext>
            </p:extLst>
          </p:nvPr>
        </p:nvGraphicFramePr>
        <p:xfrm>
          <a:off x="4788024" y="2708920"/>
          <a:ext cx="4211960" cy="2789297"/>
        </p:xfrm>
        <a:graphic>
          <a:graphicData uri="http://schemas.openxmlformats.org/drawingml/2006/table">
            <a:tbl>
              <a:tblPr firstRow="1" firstCol="1" bandRow="1">
                <a:tableStyleId>{5C22544A-7EE6-4342-B048-85BDC9FD1C3A}</a:tableStyleId>
              </a:tblPr>
              <a:tblGrid>
                <a:gridCol w="1307772">
                  <a:extLst>
                    <a:ext uri="{9D8B030D-6E8A-4147-A177-3AD203B41FA5}">
                      <a16:colId xmlns:a16="http://schemas.microsoft.com/office/drawing/2014/main" val="2413614217"/>
                    </a:ext>
                  </a:extLst>
                </a:gridCol>
                <a:gridCol w="1459025">
                  <a:extLst>
                    <a:ext uri="{9D8B030D-6E8A-4147-A177-3AD203B41FA5}">
                      <a16:colId xmlns:a16="http://schemas.microsoft.com/office/drawing/2014/main" val="1676343537"/>
                    </a:ext>
                  </a:extLst>
                </a:gridCol>
                <a:gridCol w="1445163">
                  <a:extLst>
                    <a:ext uri="{9D8B030D-6E8A-4147-A177-3AD203B41FA5}">
                      <a16:colId xmlns:a16="http://schemas.microsoft.com/office/drawing/2014/main" val="389095111"/>
                    </a:ext>
                  </a:extLst>
                </a:gridCol>
              </a:tblGrid>
              <a:tr h="296033">
                <a:tc>
                  <a:txBody>
                    <a:bodyPr/>
                    <a:lstStyle/>
                    <a:p>
                      <a:pPr>
                        <a:lnSpc>
                          <a:spcPct val="107000"/>
                        </a:lnSpc>
                        <a:spcAft>
                          <a:spcPts val="800"/>
                        </a:spcAft>
                      </a:pPr>
                      <a:r>
                        <a:rPr lang="en-ZA" sz="1800">
                          <a:effectLst/>
                        </a:rPr>
                        <a:t>Points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800">
                          <a:effectLst/>
                        </a:rPr>
                        <a:t>Balanced</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800" dirty="0">
                          <a:effectLst/>
                        </a:rPr>
                        <a:t>Unbalanced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0334396"/>
                  </a:ext>
                </a:extLst>
              </a:tr>
              <a:tr h="296033">
                <a:tc>
                  <a:txBody>
                    <a:bodyPr/>
                    <a:lstStyle/>
                    <a:p>
                      <a:pPr algn="ctr">
                        <a:lnSpc>
                          <a:spcPct val="107000"/>
                        </a:lnSpc>
                        <a:spcAft>
                          <a:spcPts val="8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6674156"/>
                  </a:ext>
                </a:extLst>
              </a:tr>
              <a:tr h="296033">
                <a:tc>
                  <a:txBody>
                    <a:bodyPr/>
                    <a:lstStyle/>
                    <a:p>
                      <a:pPr algn="ctr">
                        <a:lnSpc>
                          <a:spcPct val="107000"/>
                        </a:lnSpc>
                        <a:spcAft>
                          <a:spcPts val="800"/>
                        </a:spcAft>
                      </a:pPr>
                      <a:r>
                        <a:rPr lang="en-ZA" sz="2000" dirty="0">
                          <a:effectLst/>
                        </a:rPr>
                        <a:t>&gt;20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762270"/>
                  </a:ext>
                </a:extLst>
              </a:tr>
              <a:tr h="296033">
                <a:tc>
                  <a:txBody>
                    <a:bodyPr/>
                    <a:lstStyle/>
                    <a:p>
                      <a:pPr algn="ctr">
                        <a:lnSpc>
                          <a:spcPct val="107000"/>
                        </a:lnSpc>
                        <a:spcAft>
                          <a:spcPts val="800"/>
                        </a:spcAft>
                      </a:pPr>
                      <a:r>
                        <a:rPr lang="en-ZA" sz="2000" dirty="0">
                          <a:effectLst/>
                        </a:rPr>
                        <a:t>18-19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1201597"/>
                  </a:ext>
                </a:extLst>
              </a:tr>
              <a:tr h="296033">
                <a:tc>
                  <a:txBody>
                    <a:bodyPr/>
                    <a:lstStyle/>
                    <a:p>
                      <a:pPr algn="ctr">
                        <a:lnSpc>
                          <a:spcPct val="107000"/>
                        </a:lnSpc>
                        <a:spcAft>
                          <a:spcPts val="800"/>
                        </a:spcAft>
                      </a:pPr>
                      <a:r>
                        <a:rPr lang="en-ZA" sz="2000" dirty="0">
                          <a:effectLst/>
                        </a:rPr>
                        <a:t>15-17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4816168"/>
                  </a:ext>
                </a:extLst>
              </a:tr>
              <a:tr h="296033">
                <a:tc>
                  <a:txBody>
                    <a:bodyPr/>
                    <a:lstStyle/>
                    <a:p>
                      <a:pPr algn="ctr">
                        <a:lnSpc>
                          <a:spcPct val="107000"/>
                        </a:lnSpc>
                        <a:spcAft>
                          <a:spcPts val="800"/>
                        </a:spcAft>
                      </a:pPr>
                      <a:r>
                        <a:rPr lang="en-ZA" sz="2000" dirty="0">
                          <a:effectLst/>
                        </a:rPr>
                        <a:t>12-14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510413"/>
                  </a:ext>
                </a:extLst>
              </a:tr>
              <a:tr h="296033">
                <a:tc>
                  <a:txBody>
                    <a:bodyPr/>
                    <a:lstStyle/>
                    <a:p>
                      <a:pPr algn="ctr">
                        <a:lnSpc>
                          <a:spcPct val="107000"/>
                        </a:lnSpc>
                        <a:spcAft>
                          <a:spcPts val="800"/>
                        </a:spcAft>
                      </a:pPr>
                      <a:r>
                        <a:rPr lang="en-ZA" sz="2000" dirty="0">
                          <a:effectLst/>
                        </a:rPr>
                        <a:t>8-11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4080826"/>
                  </a:ext>
                </a:extLst>
              </a:tr>
              <a:tr h="296033">
                <a:tc>
                  <a:txBody>
                    <a:bodyPr/>
                    <a:lstStyle/>
                    <a:p>
                      <a:pPr algn="ctr">
                        <a:lnSpc>
                          <a:spcPct val="107000"/>
                        </a:lnSpc>
                        <a:spcAft>
                          <a:spcPts val="800"/>
                        </a:spcAft>
                      </a:pPr>
                      <a:r>
                        <a:rPr lang="en-ZA" sz="2000" dirty="0">
                          <a:effectLst/>
                        </a:rPr>
                        <a:t>5-8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6949346"/>
                  </a:ext>
                </a:extLst>
              </a:tr>
              <a:tr h="296033">
                <a:tc>
                  <a:txBody>
                    <a:bodyPr/>
                    <a:lstStyle/>
                    <a:p>
                      <a:pPr algn="ctr">
                        <a:lnSpc>
                          <a:spcPct val="107000"/>
                        </a:lnSpc>
                        <a:spcAft>
                          <a:spcPts val="800"/>
                        </a:spcAft>
                      </a:pPr>
                      <a:r>
                        <a:rPr lang="en-ZA" sz="2000" dirty="0">
                          <a:effectLst/>
                        </a:rPr>
                        <a:t>0-4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a:effectLst/>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0711235"/>
                  </a:ext>
                </a:extLst>
              </a:tr>
            </a:tbl>
          </a:graphicData>
        </a:graphic>
      </p:graphicFrame>
      <p:pic>
        <p:nvPicPr>
          <p:cNvPr id="6" name="Picture 5">
            <a:extLst>
              <a:ext uri="{FF2B5EF4-FFF2-40B4-BE49-F238E27FC236}">
                <a16:creationId xmlns:a16="http://schemas.microsoft.com/office/drawing/2014/main" id="{2831B63F-6955-461D-9719-E6A2D376CB1E}"/>
              </a:ext>
            </a:extLst>
          </p:cNvPr>
          <p:cNvPicPr>
            <a:picLocks noChangeAspect="1"/>
          </p:cNvPicPr>
          <p:nvPr/>
        </p:nvPicPr>
        <p:blipFill rotWithShape="1">
          <a:blip r:embed="rId3">
            <a:alphaModFix amt="70000"/>
          </a:blip>
          <a:srcRect l="50000" t="24722" r="32031" b="65278"/>
          <a:stretch/>
        </p:blipFill>
        <p:spPr>
          <a:xfrm>
            <a:off x="5868144" y="5877272"/>
            <a:ext cx="2554003" cy="912710"/>
          </a:xfrm>
          <a:prstGeom prst="rect">
            <a:avLst/>
          </a:prstGeom>
        </p:spPr>
      </p:pic>
    </p:spTree>
    <p:extLst>
      <p:ext uri="{BB962C8B-B14F-4D97-AF65-F5344CB8AC3E}">
        <p14:creationId xmlns:p14="http://schemas.microsoft.com/office/powerpoint/2010/main" val="24486622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r>
              <a:rPr lang="en-ZA" dirty="0"/>
              <a:t>18. The Lawrence double</a:t>
            </a:r>
          </a:p>
        </p:txBody>
      </p:sp>
      <p:sp>
        <p:nvSpPr>
          <p:cNvPr id="3" name="TextBox 2"/>
          <p:cNvSpPr txBox="1"/>
          <p:nvPr/>
        </p:nvSpPr>
        <p:spPr>
          <a:xfrm>
            <a:off x="214282" y="1071546"/>
            <a:ext cx="8715404" cy="8248412"/>
          </a:xfrm>
          <a:prstGeom prst="rect">
            <a:avLst/>
          </a:prstGeom>
          <a:noFill/>
        </p:spPr>
        <p:txBody>
          <a:bodyPr wrap="square" rtlCol="0">
            <a:spAutoFit/>
          </a:bodyPr>
          <a:lstStyle/>
          <a:p>
            <a:r>
              <a:rPr lang="en-ZA" sz="3200" dirty="0"/>
              <a:t>Hand  1</a:t>
            </a:r>
          </a:p>
          <a:p>
            <a:r>
              <a:rPr lang="en-ZA" sz="3200" dirty="0"/>
              <a:t>1 ♣–P–1 ♠- 2 </a:t>
            </a:r>
            <a:r>
              <a:rPr lang="en-ZA" sz="3200" dirty="0">
                <a:solidFill>
                  <a:srgbClr val="FF0000"/>
                </a:solidFill>
              </a:rPr>
              <a:t>♦</a:t>
            </a:r>
          </a:p>
          <a:p>
            <a:r>
              <a:rPr lang="en-ZA" sz="3200" dirty="0"/>
              <a:t>2 ♠-?</a:t>
            </a:r>
          </a:p>
          <a:p>
            <a:endParaRPr lang="en-ZA" sz="3200" dirty="0"/>
          </a:p>
          <a:p>
            <a:r>
              <a:rPr lang="en-ZA" sz="3200" dirty="0"/>
              <a:t>X shows a 3</a:t>
            </a:r>
            <a:r>
              <a:rPr lang="en-ZA" sz="3200" dirty="0">
                <a:solidFill>
                  <a:srgbClr val="FF0000"/>
                </a:solidFill>
              </a:rPr>
              <a:t> ♦ </a:t>
            </a:r>
            <a:r>
              <a:rPr lang="en-ZA" sz="3200" dirty="0"/>
              <a:t>bid but without an honour (A,K,Q) and 3 </a:t>
            </a:r>
            <a:r>
              <a:rPr lang="en-ZA" sz="3200" dirty="0">
                <a:solidFill>
                  <a:srgbClr val="FF0000"/>
                </a:solidFill>
              </a:rPr>
              <a:t>♦ </a:t>
            </a:r>
            <a:r>
              <a:rPr lang="en-ZA" sz="3200" dirty="0"/>
              <a:t>bid with an honour </a:t>
            </a:r>
          </a:p>
          <a:p>
            <a:endParaRPr lang="en-ZA" sz="3200" dirty="0"/>
          </a:p>
          <a:p>
            <a:r>
              <a:rPr lang="en-ZA" sz="3200" dirty="0"/>
              <a:t>Say the 2 </a:t>
            </a:r>
            <a:r>
              <a:rPr lang="en-ZA" sz="3200" dirty="0">
                <a:solidFill>
                  <a:srgbClr val="FF0000"/>
                </a:solidFill>
              </a:rPr>
              <a:t>♦</a:t>
            </a:r>
            <a:r>
              <a:rPr lang="en-ZA" sz="3200" dirty="0"/>
              <a:t>  bid was on</a:t>
            </a:r>
          </a:p>
          <a:p>
            <a:r>
              <a:rPr lang="en-ZA" sz="3200" dirty="0"/>
              <a:t>♠</a:t>
            </a:r>
            <a:r>
              <a:rPr lang="en-ZA" sz="3200" dirty="0" err="1"/>
              <a:t>Ax</a:t>
            </a:r>
            <a:r>
              <a:rPr lang="en-ZA" sz="3200" dirty="0"/>
              <a:t> </a:t>
            </a:r>
            <a:r>
              <a:rPr lang="en-ZA" sz="3200" dirty="0">
                <a:solidFill>
                  <a:srgbClr val="FF0000"/>
                </a:solidFill>
              </a:rPr>
              <a:t>♥</a:t>
            </a:r>
            <a:r>
              <a:rPr lang="en-ZA" sz="3200" dirty="0"/>
              <a:t> xx </a:t>
            </a:r>
            <a:r>
              <a:rPr lang="en-ZA" sz="3200" dirty="0">
                <a:solidFill>
                  <a:srgbClr val="FF0000"/>
                </a:solidFill>
              </a:rPr>
              <a:t>♦</a:t>
            </a:r>
            <a:r>
              <a:rPr lang="en-ZA" sz="3200" dirty="0"/>
              <a:t> </a:t>
            </a:r>
            <a:r>
              <a:rPr lang="en-ZA" sz="3200" dirty="0" err="1"/>
              <a:t>KQxxxxx</a:t>
            </a:r>
            <a:r>
              <a:rPr lang="en-ZA" sz="3200" dirty="0"/>
              <a:t> ♣ </a:t>
            </a:r>
            <a:r>
              <a:rPr lang="en-ZA" sz="3200" dirty="0" err="1"/>
              <a:t>Ax</a:t>
            </a:r>
            <a:endParaRPr lang="en-ZA" sz="3200" dirty="0"/>
          </a:p>
          <a:p>
            <a:endParaRPr lang="en-ZA" sz="3200" dirty="0"/>
          </a:p>
          <a:p>
            <a:endParaRPr lang="en-ZA" sz="3200" dirty="0"/>
          </a:p>
          <a:p>
            <a:endParaRPr lang="en-ZA" sz="3200" dirty="0"/>
          </a:p>
          <a:p>
            <a:endParaRPr lang="en-ZA" sz="3200" dirty="0"/>
          </a:p>
          <a:p>
            <a:endParaRPr lang="en-ZA" sz="3200" dirty="0"/>
          </a:p>
          <a:p>
            <a:endParaRPr lang="en-ZA" sz="3200" dirty="0"/>
          </a:p>
          <a:p>
            <a:endParaRPr lang="en-ZA" sz="3200" dirty="0"/>
          </a:p>
          <a:p>
            <a:endParaRPr lang="en-ZA"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009F-F742-4511-99C6-068A70D04748}"/>
              </a:ext>
            </a:extLst>
          </p:cNvPr>
          <p:cNvSpPr>
            <a:spLocks noGrp="1"/>
          </p:cNvSpPr>
          <p:nvPr>
            <p:ph type="title"/>
          </p:nvPr>
        </p:nvSpPr>
        <p:spPr>
          <a:xfrm>
            <a:off x="457200" y="188640"/>
            <a:ext cx="8229600" cy="1143000"/>
          </a:xfrm>
        </p:spPr>
        <p:txBody>
          <a:bodyPr/>
          <a:lstStyle/>
          <a:p>
            <a:r>
              <a:rPr lang="en-US" dirty="0"/>
              <a:t>Lawrence Double</a:t>
            </a:r>
            <a:endParaRPr lang="en-ZA" dirty="0"/>
          </a:p>
        </p:txBody>
      </p:sp>
      <p:pic>
        <p:nvPicPr>
          <p:cNvPr id="5" name="Picture 4">
            <a:extLst>
              <a:ext uri="{FF2B5EF4-FFF2-40B4-BE49-F238E27FC236}">
                <a16:creationId xmlns:a16="http://schemas.microsoft.com/office/drawing/2014/main" id="{4F49A55D-56CC-4332-8B52-FACC900A244C}"/>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7" name="Rectangle 1">
            <a:extLst>
              <a:ext uri="{FF2B5EF4-FFF2-40B4-BE49-F238E27FC236}">
                <a16:creationId xmlns:a16="http://schemas.microsoft.com/office/drawing/2014/main" id="{7E9E8596-2378-447E-B7CD-2723B7BE59A3}"/>
              </a:ext>
            </a:extLst>
          </p:cNvPr>
          <p:cNvSpPr>
            <a:spLocks noChangeArrowheads="1"/>
          </p:cNvSpPr>
          <p:nvPr/>
        </p:nvSpPr>
        <p:spPr bwMode="auto">
          <a:xfrm>
            <a:off x="854225" y="979469"/>
            <a:ext cx="7832575"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Georgia" panose="02040502050405020303" pitchFamily="18" charset="0"/>
              </a:rPr>
              <a:t>Laurence Doubles used when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555555"/>
                </a:solidFill>
                <a:effectLst/>
                <a:latin typeface="Georgia" panose="02040502050405020303" pitchFamily="18" charset="0"/>
              </a:rPr>
              <a:t>you are a passed hand and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555555"/>
                </a:solidFill>
                <a:effectLst/>
                <a:latin typeface="Georgia" panose="02040502050405020303" pitchFamily="18" charset="0"/>
              </a:rPr>
              <a:t>responding to partner's overcall.</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555555"/>
              </a:solidFill>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Georgia" panose="02040502050405020303" pitchFamily="18" charset="0"/>
              </a:rPr>
              <a:t>Your LHO opens, partner passes, and RHO bids a new suit and you overcall at the 1 or 2 level. LHO raises partner's suit or makes a Support Double.</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555555"/>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Georgia" panose="02040502050405020303" pitchFamily="18" charset="0"/>
              </a:rPr>
              <a:t>Partner can now show whether they have a single raise with 3 card support with or without an honor.</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Georgia" panose="02040502050405020303" pitchFamily="18" charset="0"/>
              </a:rPr>
              <a:t>(If they use a Support Double partner can use redouble to show an honor raise).</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555555"/>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555555"/>
                </a:solidFill>
                <a:latin typeface="Georgia" panose="02040502050405020303" pitchFamily="18" charset="0"/>
              </a:rPr>
              <a:t>1C 	Pass 	1H 	1S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555555"/>
                </a:solidFill>
                <a:latin typeface="Georgia" panose="02040502050405020303" pitchFamily="18" charset="0"/>
              </a:rPr>
              <a:t>2H/x     x/xx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Georgia" panose="02040502050405020303" pitchFamily="18" charset="0"/>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Georgia" panose="02040502050405020303" pitchFamily="18" charset="0"/>
              </a:rPr>
              <a:t>Double or redouble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Georgia" panose="02040502050405020303" pitchFamily="18" charset="0"/>
              </a:rPr>
              <a:t>shows honor 3rd in spades,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55555"/>
                </a:solidFill>
                <a:effectLst/>
                <a:latin typeface="Georgia" panose="02040502050405020303" pitchFamily="18" charset="0"/>
              </a:rPr>
              <a:t> 2S is a raise with no honor.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69" name="Picture 21" descr="S">
            <a:extLst>
              <a:ext uri="{FF2B5EF4-FFF2-40B4-BE49-F238E27FC236}">
                <a16:creationId xmlns:a16="http://schemas.microsoft.com/office/drawing/2014/main" id="{73E20F48-EDDE-4C8F-BFEE-B602792CE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8" y="3497263"/>
            <a:ext cx="12382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662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19. Stripe tailed ape double</a:t>
            </a:r>
          </a:p>
        </p:txBody>
      </p:sp>
      <p:pic>
        <p:nvPicPr>
          <p:cNvPr id="1026" name="Picture 2" descr="https://encrypted-tbn1.gstatic.com/images?q=tbn:ANd9GcQZ8h6ni8N6iI1N-qGmIShdbC7nbUpsxNDk4dIdVKJznoA6nfRMbQ">
            <a:hlinkClick r:id="rId2"/>
          </p:cNvPr>
          <p:cNvPicPr>
            <a:picLocks noChangeAspect="1" noChangeArrowheads="1"/>
          </p:cNvPicPr>
          <p:nvPr/>
        </p:nvPicPr>
        <p:blipFill>
          <a:blip r:embed="rId3"/>
          <a:srcRect/>
          <a:stretch>
            <a:fillRect/>
          </a:stretch>
        </p:blipFill>
        <p:spPr bwMode="auto">
          <a:xfrm>
            <a:off x="0" y="0"/>
            <a:ext cx="1571604" cy="2106274"/>
          </a:xfrm>
          <a:prstGeom prst="rect">
            <a:avLst/>
          </a:prstGeom>
          <a:noFill/>
        </p:spPr>
      </p:pic>
      <p:pic>
        <p:nvPicPr>
          <p:cNvPr id="1028" name="Picture 4" descr="https://encrypted-tbn3.gstatic.com/images?q=tbn:ANd9GcQYAaPMZ5DtetSj0INhtUFT9h0riVAR1BZ4wDBBs9ETCqPegX8hiod-Mw">
            <a:hlinkClick r:id="rId4"/>
          </p:cNvPr>
          <p:cNvPicPr>
            <a:picLocks noChangeAspect="1" noChangeArrowheads="1"/>
          </p:cNvPicPr>
          <p:nvPr/>
        </p:nvPicPr>
        <p:blipFill>
          <a:blip r:embed="rId5"/>
          <a:srcRect/>
          <a:stretch>
            <a:fillRect/>
          </a:stretch>
        </p:blipFill>
        <p:spPr bwMode="auto">
          <a:xfrm>
            <a:off x="6893739" y="5357826"/>
            <a:ext cx="2250261" cy="1500174"/>
          </a:xfrm>
          <a:prstGeom prst="rect">
            <a:avLst/>
          </a:prstGeom>
          <a:noFill/>
        </p:spPr>
      </p:pic>
      <p:graphicFrame>
        <p:nvGraphicFramePr>
          <p:cNvPr id="6" name="Table 5"/>
          <p:cNvGraphicFramePr>
            <a:graphicFrameLocks noGrp="1"/>
          </p:cNvGraphicFramePr>
          <p:nvPr/>
        </p:nvGraphicFramePr>
        <p:xfrm>
          <a:off x="2428860" y="1857364"/>
          <a:ext cx="2857520" cy="3489960"/>
        </p:xfrm>
        <a:graphic>
          <a:graphicData uri="http://schemas.openxmlformats.org/drawingml/2006/table">
            <a:tbl>
              <a:tblPr/>
              <a:tblGrid>
                <a:gridCol w="1428760">
                  <a:extLst>
                    <a:ext uri="{9D8B030D-6E8A-4147-A177-3AD203B41FA5}">
                      <a16:colId xmlns:a16="http://schemas.microsoft.com/office/drawing/2014/main" val="20000"/>
                    </a:ext>
                  </a:extLst>
                </a:gridCol>
                <a:gridCol w="1428760">
                  <a:extLst>
                    <a:ext uri="{9D8B030D-6E8A-4147-A177-3AD203B41FA5}">
                      <a16:colId xmlns:a16="http://schemas.microsoft.com/office/drawing/2014/main" val="20001"/>
                    </a:ext>
                  </a:extLst>
                </a:gridCol>
              </a:tblGrid>
              <a:tr h="330401">
                <a:tc>
                  <a:txBody>
                    <a:bodyPr/>
                    <a:lstStyle/>
                    <a:p>
                      <a:pPr algn="ctr" fontAlgn="b"/>
                      <a:r>
                        <a:rPr lang="en-ZA" sz="2800" b="0" i="0" u="none" strike="noStrike" dirty="0">
                          <a:solidFill>
                            <a:schemeClr val="tx1"/>
                          </a:solidFill>
                          <a:latin typeface="Calibri"/>
                        </a:rPr>
                        <a:t>Non V</a:t>
                      </a:r>
                    </a:p>
                  </a:txBody>
                  <a:tcPr marL="9525" marR="9525" marT="9525" marB="0" anchor="b">
                    <a:lnL>
                      <a:noFill/>
                    </a:lnL>
                    <a:lnR>
                      <a:noFill/>
                    </a:lnR>
                    <a:lnT>
                      <a:noFill/>
                    </a:lnT>
                    <a:lnB>
                      <a:noFill/>
                    </a:lnB>
                  </a:tcPr>
                </a:tc>
                <a:tc>
                  <a:txBody>
                    <a:bodyPr/>
                    <a:lstStyle/>
                    <a:p>
                      <a:pPr algn="ctr" fontAlgn="b"/>
                      <a:r>
                        <a:rPr lang="en-ZA" sz="2800" b="0" i="0" u="none" strike="noStrike" dirty="0">
                          <a:solidFill>
                            <a:schemeClr val="tx1"/>
                          </a:solidFill>
                          <a:latin typeface="Calibri"/>
                        </a:rPr>
                        <a:t>Make  6</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330401">
                <a:tc>
                  <a:txBody>
                    <a:bodyPr/>
                    <a:lstStyle/>
                    <a:p>
                      <a:pPr algn="ctr" fontAlgn="b"/>
                      <a:r>
                        <a:rPr lang="en-ZA" sz="2800" b="0" i="0" u="none" strike="noStrike" dirty="0">
                          <a:solidFill>
                            <a:schemeClr val="tx1"/>
                          </a:solidFill>
                          <a:latin typeface="Calibri"/>
                        </a:rPr>
                        <a:t>4 HS x</a:t>
                      </a:r>
                    </a:p>
                  </a:txBody>
                  <a:tcPr marL="9525" marR="9525" marT="9525" marB="0" anchor="b">
                    <a:lnL>
                      <a:noFill/>
                    </a:lnL>
                    <a:lnR>
                      <a:noFill/>
                    </a:lnR>
                    <a:lnT>
                      <a:noFill/>
                    </a:lnT>
                    <a:lnB>
                      <a:noFill/>
                    </a:lnB>
                  </a:tcPr>
                </a:tc>
                <a:tc>
                  <a:txBody>
                    <a:bodyPr/>
                    <a:lstStyle/>
                    <a:p>
                      <a:pPr algn="ctr" fontAlgn="b"/>
                      <a:r>
                        <a:rPr lang="en-ZA" sz="2800" b="0" i="0" u="none" strike="noStrike" dirty="0">
                          <a:solidFill>
                            <a:schemeClr val="tx1"/>
                          </a:solidFill>
                          <a:latin typeface="Calibri"/>
                        </a:rPr>
                        <a:t>790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330401">
                <a:tc>
                  <a:txBody>
                    <a:bodyPr/>
                    <a:lstStyle/>
                    <a:p>
                      <a:pPr algn="ctr" fontAlgn="b"/>
                      <a:r>
                        <a:rPr lang="en-ZA" sz="2800" b="0" i="0" u="none" strike="noStrike" dirty="0">
                          <a:solidFill>
                            <a:schemeClr val="tx1"/>
                          </a:solidFill>
                          <a:latin typeface="Calibri"/>
                        </a:rPr>
                        <a:t>5HS x</a:t>
                      </a:r>
                    </a:p>
                  </a:txBody>
                  <a:tcPr marL="9525" marR="9525" marT="9525" marB="0" anchor="b">
                    <a:lnL>
                      <a:noFill/>
                    </a:lnL>
                    <a:lnR>
                      <a:noFill/>
                    </a:lnR>
                    <a:lnT>
                      <a:noFill/>
                    </a:lnT>
                    <a:lnB>
                      <a:noFill/>
                    </a:lnB>
                  </a:tcPr>
                </a:tc>
                <a:tc>
                  <a:txBody>
                    <a:bodyPr/>
                    <a:lstStyle/>
                    <a:p>
                      <a:pPr algn="ctr" fontAlgn="b"/>
                      <a:r>
                        <a:rPr lang="en-ZA" sz="2800" b="0" i="0" u="none" strike="noStrike" dirty="0">
                          <a:solidFill>
                            <a:schemeClr val="tx1"/>
                          </a:solidFill>
                          <a:latin typeface="Calibri"/>
                        </a:rPr>
                        <a:t>750</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30401">
                <a:tc>
                  <a:txBody>
                    <a:bodyPr/>
                    <a:lstStyle/>
                    <a:p>
                      <a:pPr algn="ctr" fontAlgn="b"/>
                      <a:r>
                        <a:rPr lang="en-ZA" sz="2800" b="0" i="0" u="none" strike="noStrike" dirty="0">
                          <a:solidFill>
                            <a:schemeClr val="tx1"/>
                          </a:solidFill>
                          <a:latin typeface="Calibri"/>
                        </a:rPr>
                        <a:t>6H </a:t>
                      </a:r>
                    </a:p>
                  </a:txBody>
                  <a:tcPr marL="9525" marR="9525" marT="9525" marB="0" anchor="b">
                    <a:lnL>
                      <a:noFill/>
                    </a:lnL>
                    <a:lnR>
                      <a:noFill/>
                    </a:lnR>
                    <a:lnT>
                      <a:noFill/>
                    </a:lnT>
                    <a:lnB>
                      <a:noFill/>
                    </a:lnB>
                  </a:tcPr>
                </a:tc>
                <a:tc>
                  <a:txBody>
                    <a:bodyPr/>
                    <a:lstStyle/>
                    <a:p>
                      <a:pPr algn="ctr" fontAlgn="b"/>
                      <a:r>
                        <a:rPr lang="en-ZA" sz="2800" b="0" i="0" u="none" strike="noStrike" dirty="0">
                          <a:solidFill>
                            <a:schemeClr val="tx1"/>
                          </a:solidFill>
                          <a:latin typeface="Calibri"/>
                        </a:rPr>
                        <a:t>980</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30401">
                <a:tc>
                  <a:txBody>
                    <a:bodyPr/>
                    <a:lstStyle/>
                    <a:p>
                      <a:pPr algn="ctr" fontAlgn="b"/>
                      <a:r>
                        <a:rPr lang="en-ZA" sz="2800" b="0" i="0" u="none" strike="noStrike">
                          <a:solidFill>
                            <a:schemeClr val="tx1"/>
                          </a:solidFill>
                          <a:latin typeface="Calibri"/>
                        </a:rPr>
                        <a:t>Vul</a:t>
                      </a:r>
                    </a:p>
                  </a:txBody>
                  <a:tcPr marL="9525" marR="9525" marT="9525" marB="0" anchor="b">
                    <a:lnL>
                      <a:noFill/>
                    </a:lnL>
                    <a:lnR>
                      <a:noFill/>
                    </a:lnR>
                    <a:lnT>
                      <a:noFill/>
                    </a:lnT>
                    <a:lnB>
                      <a:noFill/>
                    </a:lnB>
                  </a:tcPr>
                </a:tc>
                <a:tc>
                  <a:txBody>
                    <a:bodyPr/>
                    <a:lstStyle/>
                    <a:p>
                      <a:pPr algn="ctr" fontAlgn="b"/>
                      <a:endParaRPr lang="en-ZA" sz="2800" b="0" i="0" u="none" strike="noStrike" dirty="0">
                        <a:solidFill>
                          <a:schemeClr val="tx1"/>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30401">
                <a:tc>
                  <a:txBody>
                    <a:bodyPr/>
                    <a:lstStyle/>
                    <a:p>
                      <a:pPr algn="ctr" fontAlgn="b"/>
                      <a:r>
                        <a:rPr lang="en-ZA" sz="2800" b="0" i="0" u="none" strike="noStrike">
                          <a:solidFill>
                            <a:schemeClr val="tx1"/>
                          </a:solidFill>
                          <a:latin typeface="Calibri"/>
                        </a:rPr>
                        <a:t>4 HS x</a:t>
                      </a:r>
                    </a:p>
                  </a:txBody>
                  <a:tcPr marL="9525" marR="9525" marT="9525" marB="0" anchor="b">
                    <a:lnL>
                      <a:noFill/>
                    </a:lnL>
                    <a:lnR>
                      <a:noFill/>
                    </a:lnR>
                    <a:lnT>
                      <a:noFill/>
                    </a:lnT>
                    <a:lnB>
                      <a:noFill/>
                    </a:lnB>
                  </a:tcPr>
                </a:tc>
                <a:tc>
                  <a:txBody>
                    <a:bodyPr/>
                    <a:lstStyle/>
                    <a:p>
                      <a:pPr algn="ctr" fontAlgn="b"/>
                      <a:r>
                        <a:rPr lang="en-ZA" sz="2800" b="0" i="0" u="none" strike="noStrike" dirty="0">
                          <a:solidFill>
                            <a:schemeClr val="tx1"/>
                          </a:solidFill>
                          <a:latin typeface="Calibri"/>
                        </a:rPr>
                        <a:t>1190</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30401">
                <a:tc>
                  <a:txBody>
                    <a:bodyPr/>
                    <a:lstStyle/>
                    <a:p>
                      <a:pPr algn="ctr" fontAlgn="b"/>
                      <a:r>
                        <a:rPr lang="en-ZA" sz="2800" b="0" i="0" u="none" strike="noStrike">
                          <a:solidFill>
                            <a:schemeClr val="tx1"/>
                          </a:solidFill>
                          <a:latin typeface="Calibri"/>
                        </a:rPr>
                        <a:t>5HS x</a:t>
                      </a:r>
                    </a:p>
                  </a:txBody>
                  <a:tcPr marL="9525" marR="9525" marT="9525" marB="0" anchor="b">
                    <a:lnL>
                      <a:noFill/>
                    </a:lnL>
                    <a:lnR>
                      <a:noFill/>
                    </a:lnR>
                    <a:lnT>
                      <a:noFill/>
                    </a:lnT>
                    <a:lnB>
                      <a:noFill/>
                    </a:lnB>
                  </a:tcPr>
                </a:tc>
                <a:tc>
                  <a:txBody>
                    <a:bodyPr/>
                    <a:lstStyle/>
                    <a:p>
                      <a:pPr algn="ctr" fontAlgn="b"/>
                      <a:r>
                        <a:rPr lang="en-ZA" sz="2800" b="0" i="0" u="none" strike="noStrike" dirty="0">
                          <a:solidFill>
                            <a:schemeClr val="tx1"/>
                          </a:solidFill>
                          <a:latin typeface="Calibri"/>
                        </a:rPr>
                        <a:t>1050</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30401">
                <a:tc>
                  <a:txBody>
                    <a:bodyPr/>
                    <a:lstStyle/>
                    <a:p>
                      <a:pPr algn="ctr" fontAlgn="b"/>
                      <a:r>
                        <a:rPr lang="en-ZA" sz="2800" b="0" i="0" u="none" strike="noStrike">
                          <a:solidFill>
                            <a:schemeClr val="tx1"/>
                          </a:solidFill>
                          <a:latin typeface="Calibri"/>
                        </a:rPr>
                        <a:t>6H </a:t>
                      </a:r>
                    </a:p>
                  </a:txBody>
                  <a:tcPr marL="9525" marR="9525" marT="9525" marB="0" anchor="b">
                    <a:lnL>
                      <a:noFill/>
                    </a:lnL>
                    <a:lnR>
                      <a:noFill/>
                    </a:lnR>
                    <a:lnT>
                      <a:noFill/>
                    </a:lnT>
                    <a:lnB>
                      <a:noFill/>
                    </a:lnB>
                  </a:tcPr>
                </a:tc>
                <a:tc>
                  <a:txBody>
                    <a:bodyPr/>
                    <a:lstStyle/>
                    <a:p>
                      <a:pPr algn="ctr" fontAlgn="b"/>
                      <a:r>
                        <a:rPr lang="en-ZA" sz="2800" b="0" i="0" u="none" strike="noStrike" dirty="0">
                          <a:solidFill>
                            <a:schemeClr val="tx1"/>
                          </a:solidFill>
                          <a:latin typeface="Calibri"/>
                        </a:rPr>
                        <a:t>1430</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7" name="Rectangle 6"/>
          <p:cNvSpPr/>
          <p:nvPr/>
        </p:nvSpPr>
        <p:spPr>
          <a:xfrm>
            <a:off x="1714480" y="6215082"/>
            <a:ext cx="3099695" cy="461665"/>
          </a:xfrm>
          <a:prstGeom prst="rect">
            <a:avLst/>
          </a:prstGeom>
        </p:spPr>
        <p:txBody>
          <a:bodyPr wrap="none">
            <a:spAutoFit/>
          </a:bodyPr>
          <a:lstStyle/>
          <a:p>
            <a:r>
              <a:rPr lang="en-ZA" sz="2400" dirty="0"/>
              <a:t>♠xx </a:t>
            </a:r>
            <a:r>
              <a:rPr lang="en-ZA" sz="2400" dirty="0">
                <a:solidFill>
                  <a:srgbClr val="FF0000"/>
                </a:solidFill>
              </a:rPr>
              <a:t>♥</a:t>
            </a:r>
            <a:r>
              <a:rPr lang="en-ZA" sz="2400" dirty="0"/>
              <a:t> </a:t>
            </a:r>
            <a:r>
              <a:rPr lang="en-ZA" sz="2400" dirty="0" err="1"/>
              <a:t>Qxxx</a:t>
            </a:r>
            <a:r>
              <a:rPr lang="en-ZA" sz="2400" dirty="0"/>
              <a:t> </a:t>
            </a:r>
            <a:r>
              <a:rPr lang="en-ZA" sz="2400" dirty="0">
                <a:solidFill>
                  <a:srgbClr val="FF0000"/>
                </a:solidFill>
              </a:rPr>
              <a:t>♦</a:t>
            </a:r>
            <a:r>
              <a:rPr lang="en-ZA" sz="2400" dirty="0"/>
              <a:t> </a:t>
            </a:r>
            <a:r>
              <a:rPr lang="en-ZA" sz="2400" dirty="0" err="1"/>
              <a:t>Txxx</a:t>
            </a:r>
            <a:r>
              <a:rPr lang="en-ZA" sz="2400" dirty="0"/>
              <a:t> ♣xxx </a:t>
            </a:r>
          </a:p>
        </p:txBody>
      </p:sp>
      <p:sp>
        <p:nvSpPr>
          <p:cNvPr id="8" name="Rectangle 7"/>
          <p:cNvSpPr/>
          <p:nvPr/>
        </p:nvSpPr>
        <p:spPr>
          <a:xfrm>
            <a:off x="1714480" y="5357826"/>
            <a:ext cx="1242648" cy="369332"/>
          </a:xfrm>
          <a:prstGeom prst="rect">
            <a:avLst/>
          </a:prstGeom>
        </p:spPr>
        <p:txBody>
          <a:bodyPr wrap="none">
            <a:spAutoFit/>
          </a:bodyPr>
          <a:lstStyle/>
          <a:p>
            <a:r>
              <a:rPr lang="en-ZA" dirty="0"/>
              <a:t>3 </a:t>
            </a:r>
            <a:r>
              <a:rPr lang="en-ZA" dirty="0">
                <a:solidFill>
                  <a:srgbClr val="FF0000"/>
                </a:solidFill>
              </a:rPr>
              <a:t>♥</a:t>
            </a:r>
            <a:r>
              <a:rPr lang="en-ZA" dirty="0"/>
              <a:t>– 4 ♠– X</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071942"/>
            <a:ext cx="7315176" cy="2554545"/>
          </a:xfrm>
          <a:prstGeom prst="rect">
            <a:avLst/>
          </a:prstGeom>
          <a:noFill/>
        </p:spPr>
        <p:txBody>
          <a:bodyPr wrap="square" rtlCol="0">
            <a:spAutoFit/>
          </a:bodyPr>
          <a:lstStyle/>
          <a:p>
            <a:r>
              <a:rPr lang="en-ZA" sz="3200" dirty="0">
                <a:solidFill>
                  <a:srgbClr val="FF66FF"/>
                </a:solidFill>
              </a:rPr>
              <a:t>Thanks for attending and sincere thanks to PERSONAL TRUST for sponsoring the event</a:t>
            </a:r>
          </a:p>
          <a:p>
            <a:endParaRPr lang="en-ZA" sz="3200" dirty="0">
              <a:solidFill>
                <a:srgbClr val="FF66FF"/>
              </a:solidFill>
            </a:endParaRPr>
          </a:p>
          <a:p>
            <a:r>
              <a:rPr lang="en-ZA" sz="3200" dirty="0">
                <a:solidFill>
                  <a:srgbClr val="FF66FF"/>
                </a:solidFill>
              </a:rPr>
              <a:t>I trust you will create more chances for yourself</a:t>
            </a:r>
          </a:p>
        </p:txBody>
      </p:sp>
      <p:sp>
        <p:nvSpPr>
          <p:cNvPr id="8" name="TextBox 7">
            <a:extLst>
              <a:ext uri="{FF2B5EF4-FFF2-40B4-BE49-F238E27FC236}">
                <a16:creationId xmlns:a16="http://schemas.microsoft.com/office/drawing/2014/main" id="{10648D3C-C072-49BC-A3ED-34D5ACD065BE}"/>
              </a:ext>
            </a:extLst>
          </p:cNvPr>
          <p:cNvSpPr txBox="1"/>
          <p:nvPr/>
        </p:nvSpPr>
        <p:spPr>
          <a:xfrm>
            <a:off x="1529827" y="836712"/>
            <a:ext cx="5202413" cy="2062103"/>
          </a:xfrm>
          <a:prstGeom prst="rect">
            <a:avLst/>
          </a:prstGeom>
          <a:noFill/>
        </p:spPr>
        <p:txBody>
          <a:bodyPr wrap="square" rtlCol="0">
            <a:spAutoFit/>
          </a:bodyPr>
          <a:lstStyle/>
          <a:p>
            <a:r>
              <a:rPr lang="en-ZA" sz="3200" dirty="0">
                <a:solidFill>
                  <a:srgbClr val="FF66FF"/>
                </a:solidFill>
              </a:rPr>
              <a:t>Playing Bridge some days we the pigeon and some days we are the statue. Hopefully after today we have more pigeons</a:t>
            </a:r>
          </a:p>
        </p:txBody>
      </p:sp>
      <p:pic>
        <p:nvPicPr>
          <p:cNvPr id="9" name="Picture 2" descr="Funny Business Quotes Meme Image 19 | QuotesBae">
            <a:extLst>
              <a:ext uri="{FF2B5EF4-FFF2-40B4-BE49-F238E27FC236}">
                <a16:creationId xmlns:a16="http://schemas.microsoft.com/office/drawing/2014/main" id="{4A5962FB-7799-4107-93A1-6B6B40A6F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27" y="231513"/>
            <a:ext cx="5202413" cy="38303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82CA848-690D-43A6-A3EB-03D495E47961}"/>
              </a:ext>
            </a:extLst>
          </p:cNvPr>
          <p:cNvPicPr>
            <a:picLocks noChangeAspect="1"/>
          </p:cNvPicPr>
          <p:nvPr/>
        </p:nvPicPr>
        <p:blipFill rotWithShape="1">
          <a:blip r:embed="rId3"/>
          <a:srcRect l="23593" t="38761" r="24219" b="18471"/>
          <a:stretch/>
        </p:blipFill>
        <p:spPr>
          <a:xfrm>
            <a:off x="971600" y="4632352"/>
            <a:ext cx="3600400" cy="1029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63530-80B8-486D-AD81-F947D3DC4CFF}"/>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2" name="Title 1">
            <a:extLst>
              <a:ext uri="{FF2B5EF4-FFF2-40B4-BE49-F238E27FC236}">
                <a16:creationId xmlns:a16="http://schemas.microsoft.com/office/drawing/2014/main" id="{7199D72A-F4CA-4A2C-ABED-ABCD3CC7DA5D}"/>
              </a:ext>
            </a:extLst>
          </p:cNvPr>
          <p:cNvSpPr>
            <a:spLocks noGrp="1"/>
          </p:cNvSpPr>
          <p:nvPr>
            <p:ph type="title"/>
          </p:nvPr>
        </p:nvSpPr>
        <p:spPr>
          <a:xfrm>
            <a:off x="406694" y="13905"/>
            <a:ext cx="8229600" cy="1143000"/>
          </a:xfrm>
        </p:spPr>
        <p:txBody>
          <a:bodyPr/>
          <a:lstStyle/>
          <a:p>
            <a:r>
              <a:rPr lang="en-US" dirty="0"/>
              <a:t>Takeout double </a:t>
            </a:r>
            <a:endParaRPr lang="en-ZA" dirty="0"/>
          </a:p>
        </p:txBody>
      </p:sp>
      <p:sp>
        <p:nvSpPr>
          <p:cNvPr id="4" name="TextBox 3">
            <a:extLst>
              <a:ext uri="{FF2B5EF4-FFF2-40B4-BE49-F238E27FC236}">
                <a16:creationId xmlns:a16="http://schemas.microsoft.com/office/drawing/2014/main" id="{34C2C609-2AC5-44D5-AC56-CC3D1D8EE8D0}"/>
              </a:ext>
            </a:extLst>
          </p:cNvPr>
          <p:cNvSpPr txBox="1"/>
          <p:nvPr/>
        </p:nvSpPr>
        <p:spPr>
          <a:xfrm>
            <a:off x="507706" y="980728"/>
            <a:ext cx="8096742" cy="4843827"/>
          </a:xfrm>
          <a:prstGeom prst="rect">
            <a:avLst/>
          </a:prstGeom>
          <a:noFill/>
        </p:spPr>
        <p:txBody>
          <a:bodyPr wrap="square">
            <a:spAutoFit/>
          </a:bodyPr>
          <a:lstStyle/>
          <a:p>
            <a:pPr>
              <a:lnSpc>
                <a:spcPct val="107000"/>
              </a:lnSpc>
              <a:spcAft>
                <a:spcPts val="800"/>
              </a:spcAft>
            </a:pPr>
            <a:r>
              <a:rPr lang="en-ZA" dirty="0">
                <a:solidFill>
                  <a:srgbClr val="454545"/>
                </a:solidFill>
                <a:effectLst/>
                <a:ea typeface="Times New Roman" panose="02020603050405020304" pitchFamily="18" charset="0"/>
                <a:cs typeface="Times New Roman" panose="02020603050405020304" pitchFamily="18" charset="0"/>
              </a:rPr>
              <a:t>Double (X) is the most versatile and flexible bid in bridge. </a:t>
            </a:r>
          </a:p>
          <a:p>
            <a:pPr>
              <a:lnSpc>
                <a:spcPct val="107000"/>
              </a:lnSpc>
              <a:spcAft>
                <a:spcPts val="800"/>
              </a:spcAft>
            </a:pPr>
            <a:r>
              <a:rPr lang="en-ZA" dirty="0">
                <a:solidFill>
                  <a:srgbClr val="454545"/>
                </a:solidFill>
                <a:ea typeface="Times New Roman" panose="02020603050405020304" pitchFamily="18" charset="0"/>
                <a:cs typeface="Times New Roman" panose="02020603050405020304" pitchFamily="18" charset="0"/>
              </a:rPr>
              <a:t>The TYPICAL take out x is called SOS doubles (Shortage Opening hand and Support) </a:t>
            </a:r>
            <a:endParaRPr lang="en-ZA" dirty="0">
              <a:solidFill>
                <a:srgbClr val="454545"/>
              </a:solidFill>
              <a:effectLst/>
              <a:ea typeface="Times New Roman" panose="02020603050405020304" pitchFamily="18" charset="0"/>
              <a:cs typeface="Times New Roman" panose="02020603050405020304" pitchFamily="18" charset="0"/>
            </a:endParaRPr>
          </a:p>
          <a:p>
            <a:pPr>
              <a:lnSpc>
                <a:spcPct val="107000"/>
              </a:lnSpc>
              <a:spcAft>
                <a:spcPts val="800"/>
              </a:spcAft>
            </a:pPr>
            <a:r>
              <a:rPr lang="en-ZA" dirty="0">
                <a:solidFill>
                  <a:srgbClr val="454545"/>
                </a:solidFill>
                <a:effectLst/>
                <a:ea typeface="Times New Roman" panose="02020603050405020304" pitchFamily="18" charset="0"/>
                <a:cs typeface="Times New Roman" panose="02020603050405020304" pitchFamily="18" charset="0"/>
              </a:rPr>
              <a:t>The double doesn’t take up any bidding room and works well when other bids are not practical.</a:t>
            </a:r>
            <a:br>
              <a:rPr lang="en-ZA" dirty="0">
                <a:solidFill>
                  <a:srgbClr val="000000"/>
                </a:solidFill>
                <a:effectLst/>
                <a:ea typeface="Times New Roman" panose="02020603050405020304" pitchFamily="18" charset="0"/>
                <a:cs typeface="Times New Roman" panose="02020603050405020304" pitchFamily="18" charset="0"/>
              </a:rPr>
            </a:br>
            <a:br>
              <a:rPr lang="en-ZA" dirty="0">
                <a:solidFill>
                  <a:srgbClr val="000000"/>
                </a:solidFill>
                <a:effectLst/>
                <a:ea typeface="Times New Roman" panose="02020603050405020304" pitchFamily="18" charset="0"/>
                <a:cs typeface="Times New Roman" panose="02020603050405020304" pitchFamily="18" charset="0"/>
              </a:rPr>
            </a:br>
            <a:r>
              <a:rPr lang="en-ZA" b="1" dirty="0">
                <a:solidFill>
                  <a:srgbClr val="454545"/>
                </a:solidFill>
                <a:effectLst/>
                <a:ea typeface="Times New Roman" panose="02020603050405020304" pitchFamily="18" charset="0"/>
                <a:cs typeface="Times New Roman" panose="02020603050405020304" pitchFamily="18" charset="0"/>
              </a:rPr>
              <a:t>The Classic Takeout Double</a:t>
            </a:r>
            <a:r>
              <a:rPr lang="en-ZA" dirty="0">
                <a:solidFill>
                  <a:srgbClr val="454545"/>
                </a:solidFill>
                <a:effectLst/>
                <a:ea typeface="Times New Roman" panose="02020603050405020304" pitchFamily="18" charset="0"/>
                <a:cs typeface="Times New Roman" panose="02020603050405020304" pitchFamily="18" charset="0"/>
              </a:rPr>
              <a:t> shows</a:t>
            </a:r>
            <a:endParaRPr lang="en-ZA"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ZA" b="1" dirty="0">
                <a:solidFill>
                  <a:srgbClr val="454545"/>
                </a:solidFill>
                <a:effectLst/>
                <a:ea typeface="Times New Roman" panose="02020603050405020304" pitchFamily="18" charset="0"/>
                <a:cs typeface="Times New Roman" panose="02020603050405020304" pitchFamily="18" charset="0"/>
              </a:rPr>
              <a:t>shortage </a:t>
            </a:r>
            <a:r>
              <a:rPr lang="en-ZA" dirty="0">
                <a:solidFill>
                  <a:srgbClr val="454545"/>
                </a:solidFill>
                <a:effectLst/>
                <a:ea typeface="Times New Roman" panose="02020603050405020304" pitchFamily="18" charset="0"/>
                <a:cs typeface="Times New Roman" panose="02020603050405020304" pitchFamily="18" charset="0"/>
              </a:rPr>
              <a:t>(ideally two or fewer cards) in the opponent’s opened suit </a:t>
            </a:r>
            <a:endParaRPr lang="en-ZA"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A" dirty="0">
                <a:solidFill>
                  <a:srgbClr val="454545"/>
                </a:solidFill>
                <a:effectLst/>
                <a:ea typeface="Times New Roman" panose="02020603050405020304" pitchFamily="18" charset="0"/>
                <a:cs typeface="Times New Roman" panose="02020603050405020304" pitchFamily="18" charset="0"/>
              </a:rPr>
              <a:t>an </a:t>
            </a:r>
            <a:r>
              <a:rPr lang="en-ZA" b="1" dirty="0">
                <a:solidFill>
                  <a:srgbClr val="454545"/>
                </a:solidFill>
                <a:effectLst/>
                <a:ea typeface="Times New Roman" panose="02020603050405020304" pitchFamily="18" charset="0"/>
                <a:cs typeface="Times New Roman" panose="02020603050405020304" pitchFamily="18" charset="0"/>
              </a:rPr>
              <a:t>opening</a:t>
            </a:r>
            <a:r>
              <a:rPr lang="en-ZA" dirty="0">
                <a:solidFill>
                  <a:srgbClr val="454545"/>
                </a:solidFill>
                <a:effectLst/>
                <a:ea typeface="Times New Roman" panose="02020603050405020304" pitchFamily="18" charset="0"/>
                <a:cs typeface="Times New Roman" panose="02020603050405020304" pitchFamily="18" charset="0"/>
              </a:rPr>
              <a:t> hand (add extra for shortage)</a:t>
            </a:r>
            <a:endParaRPr lang="en-ZA"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A" b="1" dirty="0">
                <a:solidFill>
                  <a:srgbClr val="454545"/>
                </a:solidFill>
                <a:effectLst/>
                <a:ea typeface="Times New Roman" panose="02020603050405020304" pitchFamily="18" charset="0"/>
                <a:cs typeface="Times New Roman" panose="02020603050405020304" pitchFamily="18" charset="0"/>
              </a:rPr>
              <a:t>support </a:t>
            </a:r>
            <a:r>
              <a:rPr lang="en-ZA" dirty="0">
                <a:solidFill>
                  <a:srgbClr val="454545"/>
                </a:solidFill>
                <a:effectLst/>
                <a:ea typeface="Times New Roman" panose="02020603050405020304" pitchFamily="18" charset="0"/>
                <a:cs typeface="Times New Roman" panose="02020603050405020304" pitchFamily="18" charset="0"/>
              </a:rPr>
              <a:t>for the suits not opened by the opponents </a:t>
            </a:r>
          </a:p>
          <a:p>
            <a:pPr lvl="0">
              <a:lnSpc>
                <a:spcPct val="107000"/>
              </a:lnSpc>
              <a:spcAft>
                <a:spcPts val="800"/>
              </a:spcAft>
              <a:buSzPts val="1000"/>
              <a:tabLst>
                <a:tab pos="457200" algn="l"/>
              </a:tabLst>
            </a:pPr>
            <a:r>
              <a:rPr lang="en-ZA" dirty="0">
                <a:solidFill>
                  <a:srgbClr val="454545"/>
                </a:solidFill>
                <a:effectLst/>
                <a:ea typeface="Times New Roman" panose="02020603050405020304" pitchFamily="18" charset="0"/>
              </a:rPr>
              <a:t>A double is forcing, (unless the next hand bids after it), and asks partner to bid their longest suit, even with no points, and indicate their point range. The higher the level opened (e.g. pre-empts at the two+ level), the stronger the doubler needs to be. But, with very few cards in the opponents’ suit, you should try to enter the auction with a double. The more points you hold, the less important is the shape requirement</a:t>
            </a:r>
            <a:endParaRPr lang="en-ZA" dirty="0"/>
          </a:p>
        </p:txBody>
      </p:sp>
    </p:spTree>
    <p:extLst>
      <p:ext uri="{BB962C8B-B14F-4D97-AF65-F5344CB8AC3E}">
        <p14:creationId xmlns:p14="http://schemas.microsoft.com/office/powerpoint/2010/main" val="128076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075711-F4B6-4341-A00F-DC5EB3EDB0A6}"/>
              </a:ext>
            </a:extLst>
          </p:cNvPr>
          <p:cNvPicPr/>
          <p:nvPr/>
        </p:nvPicPr>
        <p:blipFill rotWithShape="1">
          <a:blip r:embed="rId2" cstate="print">
            <a:alphaModFix amt="13000"/>
            <a:extLst>
              <a:ext uri="{28A0092B-C50C-407E-A947-70E740481C1C}">
                <a14:useLocalDpi xmlns:a14="http://schemas.microsoft.com/office/drawing/2010/main" val="0"/>
              </a:ext>
            </a:extLst>
          </a:blip>
          <a:srcRect l="13053"/>
          <a:stretch/>
        </p:blipFill>
        <p:spPr bwMode="auto">
          <a:xfrm>
            <a:off x="2126285" y="10"/>
            <a:ext cx="70177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2" name="Title 1">
            <a:extLst>
              <a:ext uri="{FF2B5EF4-FFF2-40B4-BE49-F238E27FC236}">
                <a16:creationId xmlns:a16="http://schemas.microsoft.com/office/drawing/2014/main" id="{8B13DA7C-CB82-4527-92FB-B95BABB53B66}"/>
              </a:ext>
            </a:extLst>
          </p:cNvPr>
          <p:cNvSpPr>
            <a:spLocks noGrp="1"/>
          </p:cNvSpPr>
          <p:nvPr>
            <p:ph type="title"/>
          </p:nvPr>
        </p:nvSpPr>
        <p:spPr/>
        <p:txBody>
          <a:bodyPr/>
          <a:lstStyle/>
          <a:p>
            <a:r>
              <a:rPr lang="en-US" dirty="0"/>
              <a:t>Take out Double</a:t>
            </a:r>
            <a:endParaRPr lang="en-ZA" dirty="0"/>
          </a:p>
        </p:txBody>
      </p:sp>
      <p:sp>
        <p:nvSpPr>
          <p:cNvPr id="3" name="TextBox 2">
            <a:extLst>
              <a:ext uri="{FF2B5EF4-FFF2-40B4-BE49-F238E27FC236}">
                <a16:creationId xmlns:a16="http://schemas.microsoft.com/office/drawing/2014/main" id="{9FB0DA89-5E42-4AF2-8102-2A96E1F68F0A}"/>
              </a:ext>
            </a:extLst>
          </p:cNvPr>
          <p:cNvSpPr txBox="1"/>
          <p:nvPr/>
        </p:nvSpPr>
        <p:spPr>
          <a:xfrm>
            <a:off x="469726" y="1628800"/>
            <a:ext cx="7920880" cy="4093428"/>
          </a:xfrm>
          <a:prstGeom prst="rect">
            <a:avLst/>
          </a:prstGeom>
          <a:noFill/>
        </p:spPr>
        <p:txBody>
          <a:bodyPr wrap="square" rtlCol="0">
            <a:spAutoFit/>
          </a:bodyPr>
          <a:lstStyle/>
          <a:p>
            <a:r>
              <a:rPr lang="en-US" sz="2000" u="sng" dirty="0"/>
              <a:t>Unbalanced hands</a:t>
            </a:r>
          </a:p>
          <a:p>
            <a:r>
              <a:rPr lang="en-US" sz="2000" dirty="0"/>
              <a:t>11+ shortage in suit opened and support for other suits </a:t>
            </a:r>
          </a:p>
          <a:p>
            <a:endParaRPr lang="en-US" sz="2000" dirty="0"/>
          </a:p>
          <a:p>
            <a:r>
              <a:rPr lang="en-US" sz="2000" dirty="0"/>
              <a:t>Usually, it’s better to overcall than double with a 5-card or longer suit, particularly a major. Overcall 8-17 points</a:t>
            </a:r>
          </a:p>
          <a:p>
            <a:endParaRPr lang="en-US" sz="2000" dirty="0"/>
          </a:p>
          <a:p>
            <a:r>
              <a:rPr lang="en-US" sz="2000" dirty="0"/>
              <a:t>But if you have a very strong hand with a good suit, like </a:t>
            </a:r>
          </a:p>
          <a:p>
            <a:endParaRPr lang="en-US" sz="2000" dirty="0"/>
          </a:p>
          <a:p>
            <a:r>
              <a:rPr lang="en-ZA" sz="2000" dirty="0">
                <a:latin typeface="Times New Roman"/>
                <a:ea typeface="Times New Roman"/>
                <a:cs typeface="Times New Roman"/>
              </a:rPr>
              <a:t>♠ </a:t>
            </a:r>
            <a:r>
              <a:rPr lang="en-US" sz="2000" dirty="0" err="1"/>
              <a:t>AKxxxx</a:t>
            </a:r>
            <a:r>
              <a:rPr lang="en-US" sz="2000" dirty="0"/>
              <a:t> </a:t>
            </a:r>
            <a:r>
              <a:rPr lang="en-ZA" sz="2000" dirty="0">
                <a:solidFill>
                  <a:srgbClr val="FF0000"/>
                </a:solidFill>
                <a:latin typeface="Times New Roman"/>
                <a:ea typeface="Times New Roman"/>
                <a:cs typeface="Times New Roman"/>
              </a:rPr>
              <a:t>♥ </a:t>
            </a:r>
            <a:r>
              <a:rPr lang="en-US" sz="2000" dirty="0"/>
              <a:t>Ax </a:t>
            </a:r>
            <a:r>
              <a:rPr lang="en-ZA" sz="2000" dirty="0">
                <a:solidFill>
                  <a:srgbClr val="FF0000"/>
                </a:solidFill>
                <a:latin typeface="inherit"/>
                <a:ea typeface="Times New Roman"/>
                <a:cs typeface="Times New Roman"/>
              </a:rPr>
              <a:t>♦</a:t>
            </a:r>
            <a:r>
              <a:rPr lang="en-US" sz="2000" dirty="0"/>
              <a:t>Ax </a:t>
            </a:r>
            <a:r>
              <a:rPr lang="en-ZA" sz="2000" dirty="0">
                <a:latin typeface="Times New Roman"/>
                <a:ea typeface="Times New Roman"/>
                <a:cs typeface="Times New Roman"/>
              </a:rPr>
              <a:t>♣ K</a:t>
            </a:r>
            <a:r>
              <a:rPr lang="en-US" sz="2000" dirty="0"/>
              <a:t>xx, you need to take stronger action to make sure the hand doesn’t get passed out.</a:t>
            </a:r>
          </a:p>
          <a:p>
            <a:r>
              <a:rPr lang="en-US" sz="2000" dirty="0"/>
              <a:t> In the old days, you could bid 2</a:t>
            </a:r>
            <a:r>
              <a:rPr lang="en-ZA" sz="2000" dirty="0">
                <a:latin typeface="Times New Roman"/>
                <a:ea typeface="Times New Roman"/>
                <a:cs typeface="Times New Roman"/>
              </a:rPr>
              <a:t>♠</a:t>
            </a:r>
            <a:r>
              <a:rPr lang="en-US" sz="2000" dirty="0"/>
              <a:t> over an opening 1 bid to show this hand. As bidding evolved, people realized that these strong jump overcalls were rare, and it was more valuable to play preemptive jump overcalls.</a:t>
            </a:r>
          </a:p>
        </p:txBody>
      </p:sp>
    </p:spTree>
    <p:extLst>
      <p:ext uri="{BB962C8B-B14F-4D97-AF65-F5344CB8AC3E}">
        <p14:creationId xmlns:p14="http://schemas.microsoft.com/office/powerpoint/2010/main" val="25092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200A-C14F-43AC-BF9D-26A6ABDEBA25}"/>
              </a:ext>
            </a:extLst>
          </p:cNvPr>
          <p:cNvSpPr>
            <a:spLocks noGrp="1"/>
          </p:cNvSpPr>
          <p:nvPr>
            <p:ph type="title"/>
          </p:nvPr>
        </p:nvSpPr>
        <p:spPr>
          <a:xfrm>
            <a:off x="0" y="2276"/>
            <a:ext cx="9036496" cy="1143000"/>
          </a:xfrm>
        </p:spPr>
        <p:txBody>
          <a:bodyPr>
            <a:normAutofit fontScale="90000"/>
          </a:bodyPr>
          <a:lstStyle/>
          <a:p>
            <a:r>
              <a:rPr lang="en-US" dirty="0"/>
              <a:t>WHAT DO WE BID AFTER RHO BID OF 1</a:t>
            </a:r>
            <a:r>
              <a:rPr lang="en-ZA" sz="4400" dirty="0">
                <a:latin typeface="Times New Roman"/>
                <a:ea typeface="Times New Roman"/>
                <a:cs typeface="Times New Roman"/>
              </a:rPr>
              <a:t>♠ </a:t>
            </a:r>
            <a:r>
              <a:rPr lang="en-US" dirty="0"/>
              <a:t>?</a:t>
            </a:r>
            <a:endParaRPr lang="en-ZA" dirty="0"/>
          </a:p>
        </p:txBody>
      </p:sp>
      <p:graphicFrame>
        <p:nvGraphicFramePr>
          <p:cNvPr id="10" name="Table 9">
            <a:extLst>
              <a:ext uri="{FF2B5EF4-FFF2-40B4-BE49-F238E27FC236}">
                <a16:creationId xmlns:a16="http://schemas.microsoft.com/office/drawing/2014/main" id="{C727B296-9D9A-4F26-9204-D59054DC9941}"/>
              </a:ext>
            </a:extLst>
          </p:cNvPr>
          <p:cNvGraphicFramePr>
            <a:graphicFrameLocks noGrp="1"/>
          </p:cNvGraphicFramePr>
          <p:nvPr>
            <p:extLst>
              <p:ext uri="{D42A27DB-BD31-4B8C-83A1-F6EECF244321}">
                <p14:modId xmlns:p14="http://schemas.microsoft.com/office/powerpoint/2010/main" val="2568448639"/>
              </p:ext>
            </p:extLst>
          </p:nvPr>
        </p:nvGraphicFramePr>
        <p:xfrm>
          <a:off x="407730" y="1091242"/>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a:extLst>
              <a:ext uri="{FF2B5EF4-FFF2-40B4-BE49-F238E27FC236}">
                <a16:creationId xmlns:a16="http://schemas.microsoft.com/office/drawing/2014/main" id="{E987E733-8048-48E4-B8C2-9250A8370980}"/>
              </a:ext>
            </a:extLst>
          </p:cNvPr>
          <p:cNvGraphicFramePr>
            <a:graphicFrameLocks noGrp="1"/>
          </p:cNvGraphicFramePr>
          <p:nvPr>
            <p:extLst>
              <p:ext uri="{D42A27DB-BD31-4B8C-83A1-F6EECF244321}">
                <p14:modId xmlns:p14="http://schemas.microsoft.com/office/powerpoint/2010/main" val="1933498846"/>
              </p:ext>
            </p:extLst>
          </p:nvPr>
        </p:nvGraphicFramePr>
        <p:xfrm>
          <a:off x="3240868" y="1132032"/>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J982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Table 11">
            <a:extLst>
              <a:ext uri="{FF2B5EF4-FFF2-40B4-BE49-F238E27FC236}">
                <a16:creationId xmlns:a16="http://schemas.microsoft.com/office/drawing/2014/main" id="{155B071B-0CF6-42A0-93F9-DDBF51036F64}"/>
              </a:ext>
            </a:extLst>
          </p:cNvPr>
          <p:cNvGraphicFramePr>
            <a:graphicFrameLocks noGrp="1"/>
          </p:cNvGraphicFramePr>
          <p:nvPr>
            <p:extLst>
              <p:ext uri="{D42A27DB-BD31-4B8C-83A1-F6EECF244321}">
                <p14:modId xmlns:p14="http://schemas.microsoft.com/office/powerpoint/2010/main" val="2647069417"/>
              </p:ext>
            </p:extLst>
          </p:nvPr>
        </p:nvGraphicFramePr>
        <p:xfrm>
          <a:off x="6300192" y="1118259"/>
          <a:ext cx="2126578" cy="1706880"/>
        </p:xfrm>
        <a:graphic>
          <a:graphicData uri="http://schemas.openxmlformats.org/drawingml/2006/table">
            <a:tbl>
              <a:tblPr/>
              <a:tblGrid>
                <a:gridCol w="500066">
                  <a:extLst>
                    <a:ext uri="{9D8B030D-6E8A-4147-A177-3AD203B41FA5}">
                      <a16:colId xmlns:a16="http://schemas.microsoft.com/office/drawing/2014/main" val="20000"/>
                    </a:ext>
                  </a:extLst>
                </a:gridCol>
                <a:gridCol w="1626512">
                  <a:extLst>
                    <a:ext uri="{9D8B030D-6E8A-4147-A177-3AD203B41FA5}">
                      <a16:colId xmlns:a16="http://schemas.microsoft.com/office/drawing/2014/main" val="20001"/>
                    </a:ext>
                  </a:extLst>
                </a:gridCol>
              </a:tblGrid>
              <a:tr h="144016">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Q982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7" name="Table 16">
            <a:extLst>
              <a:ext uri="{FF2B5EF4-FFF2-40B4-BE49-F238E27FC236}">
                <a16:creationId xmlns:a16="http://schemas.microsoft.com/office/drawing/2014/main" id="{7B0EA214-E3B8-4705-BE9D-DAEBFD8EA53D}"/>
              </a:ext>
            </a:extLst>
          </p:cNvPr>
          <p:cNvGraphicFramePr>
            <a:graphicFrameLocks noGrp="1"/>
          </p:cNvGraphicFramePr>
          <p:nvPr>
            <p:extLst>
              <p:ext uri="{D42A27DB-BD31-4B8C-83A1-F6EECF244321}">
                <p14:modId xmlns:p14="http://schemas.microsoft.com/office/powerpoint/2010/main" val="1065029719"/>
              </p:ext>
            </p:extLst>
          </p:nvPr>
        </p:nvGraphicFramePr>
        <p:xfrm>
          <a:off x="407730" y="3148253"/>
          <a:ext cx="2126578" cy="1706880"/>
        </p:xfrm>
        <a:graphic>
          <a:graphicData uri="http://schemas.openxmlformats.org/drawingml/2006/table">
            <a:tbl>
              <a:tblPr/>
              <a:tblGrid>
                <a:gridCol w="500066">
                  <a:extLst>
                    <a:ext uri="{9D8B030D-6E8A-4147-A177-3AD203B41FA5}">
                      <a16:colId xmlns:a16="http://schemas.microsoft.com/office/drawing/2014/main" val="719827268"/>
                    </a:ext>
                  </a:extLst>
                </a:gridCol>
                <a:gridCol w="1626512">
                  <a:extLst>
                    <a:ext uri="{9D8B030D-6E8A-4147-A177-3AD203B41FA5}">
                      <a16:colId xmlns:a16="http://schemas.microsoft.com/office/drawing/2014/main" val="3944082532"/>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64696"/>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800" dirty="0">
                          <a:latin typeface="Times New Roman"/>
                          <a:ea typeface="Times New Roman"/>
                          <a:cs typeface="Times New Roman"/>
                        </a:rPr>
                        <a:t>6</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05486"/>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568607"/>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AK54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67358"/>
                  </a:ext>
                </a:extLst>
              </a:tr>
            </a:tbl>
          </a:graphicData>
        </a:graphic>
      </p:graphicFrame>
      <p:graphicFrame>
        <p:nvGraphicFramePr>
          <p:cNvPr id="18" name="Table 17">
            <a:extLst>
              <a:ext uri="{FF2B5EF4-FFF2-40B4-BE49-F238E27FC236}">
                <a16:creationId xmlns:a16="http://schemas.microsoft.com/office/drawing/2014/main" id="{5C69D6E0-59C4-4C57-80A0-BDB8B9BF37DF}"/>
              </a:ext>
            </a:extLst>
          </p:cNvPr>
          <p:cNvGraphicFramePr>
            <a:graphicFrameLocks noGrp="1"/>
          </p:cNvGraphicFramePr>
          <p:nvPr>
            <p:extLst>
              <p:ext uri="{D42A27DB-BD31-4B8C-83A1-F6EECF244321}">
                <p14:modId xmlns:p14="http://schemas.microsoft.com/office/powerpoint/2010/main" val="4238805996"/>
              </p:ext>
            </p:extLst>
          </p:nvPr>
        </p:nvGraphicFramePr>
        <p:xfrm>
          <a:off x="3288125" y="3134398"/>
          <a:ext cx="2126578" cy="1706880"/>
        </p:xfrm>
        <a:graphic>
          <a:graphicData uri="http://schemas.openxmlformats.org/drawingml/2006/table">
            <a:tbl>
              <a:tblPr/>
              <a:tblGrid>
                <a:gridCol w="500066">
                  <a:extLst>
                    <a:ext uri="{9D8B030D-6E8A-4147-A177-3AD203B41FA5}">
                      <a16:colId xmlns:a16="http://schemas.microsoft.com/office/drawing/2014/main" val="719827268"/>
                    </a:ext>
                  </a:extLst>
                </a:gridCol>
                <a:gridCol w="1626512">
                  <a:extLst>
                    <a:ext uri="{9D8B030D-6E8A-4147-A177-3AD203B41FA5}">
                      <a16:colId xmlns:a16="http://schemas.microsoft.com/office/drawing/2014/main" val="3944082532"/>
                    </a:ext>
                  </a:extLst>
                </a:gridCol>
              </a:tblGrid>
              <a:tr h="216024">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a:latin typeface="Times New Roman"/>
                          <a:ea typeface="Times New Roman"/>
                          <a:cs typeface="Times New Roman"/>
                        </a:rPr>
                        <a:t>AJT2</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64696"/>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a:latin typeface="Times New Roman"/>
                          <a:ea typeface="Times New Roman"/>
                          <a:cs typeface="Times New Roman"/>
                        </a:rPr>
                        <a:t>4</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05486"/>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a:latin typeface="Times New Roman"/>
                          <a:ea typeface="Times New Roman"/>
                          <a:cs typeface="Times New Roman"/>
                        </a:rPr>
                        <a:t>KQ87</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568607"/>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67358"/>
                  </a:ext>
                </a:extLst>
              </a:tr>
            </a:tbl>
          </a:graphicData>
        </a:graphic>
      </p:graphicFrame>
      <p:graphicFrame>
        <p:nvGraphicFramePr>
          <p:cNvPr id="19" name="Table 18">
            <a:extLst>
              <a:ext uri="{FF2B5EF4-FFF2-40B4-BE49-F238E27FC236}">
                <a16:creationId xmlns:a16="http://schemas.microsoft.com/office/drawing/2014/main" id="{5308878F-F74B-4E1F-AA5C-77D071B715A4}"/>
              </a:ext>
            </a:extLst>
          </p:cNvPr>
          <p:cNvGraphicFramePr>
            <a:graphicFrameLocks noGrp="1"/>
          </p:cNvGraphicFramePr>
          <p:nvPr>
            <p:extLst>
              <p:ext uri="{D42A27DB-BD31-4B8C-83A1-F6EECF244321}">
                <p14:modId xmlns:p14="http://schemas.microsoft.com/office/powerpoint/2010/main" val="2461644849"/>
              </p:ext>
            </p:extLst>
          </p:nvPr>
        </p:nvGraphicFramePr>
        <p:xfrm>
          <a:off x="6300192" y="3131053"/>
          <a:ext cx="2126578" cy="1706880"/>
        </p:xfrm>
        <a:graphic>
          <a:graphicData uri="http://schemas.openxmlformats.org/drawingml/2006/table">
            <a:tbl>
              <a:tblPr/>
              <a:tblGrid>
                <a:gridCol w="500066">
                  <a:extLst>
                    <a:ext uri="{9D8B030D-6E8A-4147-A177-3AD203B41FA5}">
                      <a16:colId xmlns:a16="http://schemas.microsoft.com/office/drawing/2014/main" val="719827268"/>
                    </a:ext>
                  </a:extLst>
                </a:gridCol>
                <a:gridCol w="1626512">
                  <a:extLst>
                    <a:ext uri="{9D8B030D-6E8A-4147-A177-3AD203B41FA5}">
                      <a16:colId xmlns:a16="http://schemas.microsoft.com/office/drawing/2014/main" val="3944082532"/>
                    </a:ext>
                  </a:extLst>
                </a:gridCol>
              </a:tblGrid>
              <a:tr h="216024">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a:latin typeface="Times New Roman"/>
                          <a:ea typeface="Times New Roman"/>
                          <a:cs typeface="Times New Roman"/>
                        </a:rPr>
                        <a:t>AJT2</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64696"/>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800" dirty="0">
                          <a:latin typeface="Times New Roman"/>
                          <a:ea typeface="Times New Roman"/>
                          <a:cs typeface="Times New Roman"/>
                        </a:rPr>
                        <a:t>KQ87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05486"/>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568607"/>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AQ42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67358"/>
                  </a:ext>
                </a:extLst>
              </a:tr>
            </a:tbl>
          </a:graphicData>
        </a:graphic>
      </p:graphicFrame>
      <p:graphicFrame>
        <p:nvGraphicFramePr>
          <p:cNvPr id="20" name="Table 19">
            <a:extLst>
              <a:ext uri="{FF2B5EF4-FFF2-40B4-BE49-F238E27FC236}">
                <a16:creationId xmlns:a16="http://schemas.microsoft.com/office/drawing/2014/main" id="{65EFBF83-DC72-4ACC-9A64-5CB6B78C3BCA}"/>
              </a:ext>
            </a:extLst>
          </p:cNvPr>
          <p:cNvGraphicFramePr>
            <a:graphicFrameLocks noGrp="1"/>
          </p:cNvGraphicFramePr>
          <p:nvPr>
            <p:extLst>
              <p:ext uri="{D42A27DB-BD31-4B8C-83A1-F6EECF244321}">
                <p14:modId xmlns:p14="http://schemas.microsoft.com/office/powerpoint/2010/main" val="1070714989"/>
              </p:ext>
            </p:extLst>
          </p:nvPr>
        </p:nvGraphicFramePr>
        <p:xfrm>
          <a:off x="407730" y="5153642"/>
          <a:ext cx="2126578" cy="1706880"/>
        </p:xfrm>
        <a:graphic>
          <a:graphicData uri="http://schemas.openxmlformats.org/drawingml/2006/table">
            <a:tbl>
              <a:tblPr/>
              <a:tblGrid>
                <a:gridCol w="500066">
                  <a:extLst>
                    <a:ext uri="{9D8B030D-6E8A-4147-A177-3AD203B41FA5}">
                      <a16:colId xmlns:a16="http://schemas.microsoft.com/office/drawing/2014/main" val="494774179"/>
                    </a:ext>
                  </a:extLst>
                </a:gridCol>
                <a:gridCol w="1626512">
                  <a:extLst>
                    <a:ext uri="{9D8B030D-6E8A-4147-A177-3AD203B41FA5}">
                      <a16:colId xmlns:a16="http://schemas.microsoft.com/office/drawing/2014/main" val="813977399"/>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755788"/>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970080"/>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KQJ87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176584"/>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AJT42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420678"/>
                  </a:ext>
                </a:extLst>
              </a:tr>
            </a:tbl>
          </a:graphicData>
        </a:graphic>
      </p:graphicFrame>
      <p:graphicFrame>
        <p:nvGraphicFramePr>
          <p:cNvPr id="21" name="Table 20">
            <a:extLst>
              <a:ext uri="{FF2B5EF4-FFF2-40B4-BE49-F238E27FC236}">
                <a16:creationId xmlns:a16="http://schemas.microsoft.com/office/drawing/2014/main" id="{7B7C4388-37FA-4837-8270-C2811A7CC080}"/>
              </a:ext>
            </a:extLst>
          </p:cNvPr>
          <p:cNvGraphicFramePr>
            <a:graphicFrameLocks noGrp="1"/>
          </p:cNvGraphicFramePr>
          <p:nvPr>
            <p:extLst>
              <p:ext uri="{D42A27DB-BD31-4B8C-83A1-F6EECF244321}">
                <p14:modId xmlns:p14="http://schemas.microsoft.com/office/powerpoint/2010/main" val="2147862501"/>
              </p:ext>
            </p:extLst>
          </p:nvPr>
        </p:nvGraphicFramePr>
        <p:xfrm>
          <a:off x="3288125" y="5123520"/>
          <a:ext cx="2126578" cy="1706880"/>
        </p:xfrm>
        <a:graphic>
          <a:graphicData uri="http://schemas.openxmlformats.org/drawingml/2006/table">
            <a:tbl>
              <a:tblPr/>
              <a:tblGrid>
                <a:gridCol w="500066">
                  <a:extLst>
                    <a:ext uri="{9D8B030D-6E8A-4147-A177-3AD203B41FA5}">
                      <a16:colId xmlns:a16="http://schemas.microsoft.com/office/drawing/2014/main" val="3597398259"/>
                    </a:ext>
                  </a:extLst>
                </a:gridCol>
                <a:gridCol w="1626512">
                  <a:extLst>
                    <a:ext uri="{9D8B030D-6E8A-4147-A177-3AD203B41FA5}">
                      <a16:colId xmlns:a16="http://schemas.microsoft.com/office/drawing/2014/main" val="3492232448"/>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271195"/>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668239"/>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62962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KJ42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29485"/>
                  </a:ext>
                </a:extLst>
              </a:tr>
            </a:tbl>
          </a:graphicData>
        </a:graphic>
      </p:graphicFrame>
      <p:graphicFrame>
        <p:nvGraphicFramePr>
          <p:cNvPr id="22" name="Table 21">
            <a:extLst>
              <a:ext uri="{FF2B5EF4-FFF2-40B4-BE49-F238E27FC236}">
                <a16:creationId xmlns:a16="http://schemas.microsoft.com/office/drawing/2014/main" id="{5FED53EA-BAF4-4985-853F-F2D659EB2FC1}"/>
              </a:ext>
            </a:extLst>
          </p:cNvPr>
          <p:cNvGraphicFramePr>
            <a:graphicFrameLocks noGrp="1"/>
          </p:cNvGraphicFramePr>
          <p:nvPr>
            <p:extLst>
              <p:ext uri="{D42A27DB-BD31-4B8C-83A1-F6EECF244321}">
                <p14:modId xmlns:p14="http://schemas.microsoft.com/office/powerpoint/2010/main" val="2979073479"/>
              </p:ext>
            </p:extLst>
          </p:nvPr>
        </p:nvGraphicFramePr>
        <p:xfrm>
          <a:off x="6372200" y="5148844"/>
          <a:ext cx="2126578" cy="1706880"/>
        </p:xfrm>
        <a:graphic>
          <a:graphicData uri="http://schemas.openxmlformats.org/drawingml/2006/table">
            <a:tbl>
              <a:tblPr/>
              <a:tblGrid>
                <a:gridCol w="500066">
                  <a:extLst>
                    <a:ext uri="{9D8B030D-6E8A-4147-A177-3AD203B41FA5}">
                      <a16:colId xmlns:a16="http://schemas.microsoft.com/office/drawing/2014/main" val="3597398259"/>
                    </a:ext>
                  </a:extLst>
                </a:gridCol>
                <a:gridCol w="1626512">
                  <a:extLst>
                    <a:ext uri="{9D8B030D-6E8A-4147-A177-3AD203B41FA5}">
                      <a16:colId xmlns:a16="http://schemas.microsoft.com/office/drawing/2014/main" val="3492232448"/>
                    </a:ext>
                  </a:extLst>
                </a:gridCol>
              </a:tblGrid>
              <a:tr h="0">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271195"/>
                  </a:ext>
                </a:extLst>
              </a:tr>
              <a:tr h="410769">
                <a:tc>
                  <a:txBody>
                    <a:bodyPr/>
                    <a:lstStyle/>
                    <a:p>
                      <a:pPr>
                        <a:spcAft>
                          <a:spcPts val="0"/>
                        </a:spcAft>
                      </a:pPr>
                      <a:r>
                        <a:rPr lang="en-ZA" sz="2800" dirty="0">
                          <a:solidFill>
                            <a:srgbClr val="FF0000"/>
                          </a:solidFill>
                          <a:latin typeface="Times New Roman"/>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AKT94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668239"/>
                  </a:ext>
                </a:extLst>
              </a:tr>
              <a:tr h="410769">
                <a:tc>
                  <a:txBody>
                    <a:bodyPr/>
                    <a:lstStyle/>
                    <a:p>
                      <a:pPr>
                        <a:spcAft>
                          <a:spcPts val="0"/>
                        </a:spcAft>
                      </a:pPr>
                      <a:r>
                        <a:rPr lang="en-ZA" sz="2800" dirty="0">
                          <a:solidFill>
                            <a:srgbClr val="FF0000"/>
                          </a:solidFill>
                          <a:latin typeface="inherit"/>
                          <a:ea typeface="Times New Roman"/>
                          <a:cs typeface="Times New Roman"/>
                        </a:rPr>
                        <a:t>♦</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a:latin typeface="Times New Roman"/>
                          <a:ea typeface="Times New Roman"/>
                          <a:cs typeface="Times New Roman"/>
                        </a:rPr>
                        <a:t>Kx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629622"/>
                  </a:ext>
                </a:extLst>
              </a:tr>
              <a:tr h="410769">
                <a:tc>
                  <a:txBody>
                    <a:bodyPr/>
                    <a:lstStyle/>
                    <a:p>
                      <a:pPr>
                        <a:spcAft>
                          <a:spcPts val="0"/>
                        </a:spcAft>
                      </a:pPr>
                      <a:r>
                        <a:rPr lang="en-ZA" sz="28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800" dirty="0" err="1">
                          <a:latin typeface="Times New Roman"/>
                          <a:ea typeface="Times New Roman"/>
                          <a:cs typeface="Times New Roman"/>
                        </a:rPr>
                        <a:t>ATxx</a:t>
                      </a:r>
                      <a:endParaRPr lang="en-ZA"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29485"/>
                  </a:ext>
                </a:extLst>
              </a:tr>
            </a:tbl>
          </a:graphicData>
        </a:graphic>
      </p:graphicFrame>
      <p:sp>
        <p:nvSpPr>
          <p:cNvPr id="3" name="TextBox 2">
            <a:extLst>
              <a:ext uri="{FF2B5EF4-FFF2-40B4-BE49-F238E27FC236}">
                <a16:creationId xmlns:a16="http://schemas.microsoft.com/office/drawing/2014/main" id="{E4E586EB-D4B8-4CFB-867C-B547EB382273}"/>
              </a:ext>
            </a:extLst>
          </p:cNvPr>
          <p:cNvSpPr txBox="1"/>
          <p:nvPr/>
        </p:nvSpPr>
        <p:spPr>
          <a:xfrm>
            <a:off x="3671768" y="769322"/>
            <a:ext cx="1264777" cy="369332"/>
          </a:xfrm>
          <a:prstGeom prst="rect">
            <a:avLst/>
          </a:prstGeom>
          <a:noFill/>
        </p:spPr>
        <p:txBody>
          <a:bodyPr wrap="square" rtlCol="0">
            <a:spAutoFit/>
          </a:bodyPr>
          <a:lstStyle/>
          <a:p>
            <a:r>
              <a:rPr lang="en-US" dirty="0"/>
              <a:t>Hand 2</a:t>
            </a:r>
            <a:endParaRPr lang="en-ZA" dirty="0"/>
          </a:p>
        </p:txBody>
      </p:sp>
      <p:sp>
        <p:nvSpPr>
          <p:cNvPr id="13" name="TextBox 12">
            <a:extLst>
              <a:ext uri="{FF2B5EF4-FFF2-40B4-BE49-F238E27FC236}">
                <a16:creationId xmlns:a16="http://schemas.microsoft.com/office/drawing/2014/main" id="{47AE7BA9-16C6-4C99-B31C-DEF8B3D758C4}"/>
              </a:ext>
            </a:extLst>
          </p:cNvPr>
          <p:cNvSpPr txBox="1"/>
          <p:nvPr/>
        </p:nvSpPr>
        <p:spPr>
          <a:xfrm>
            <a:off x="971600" y="801682"/>
            <a:ext cx="1264777" cy="369332"/>
          </a:xfrm>
          <a:prstGeom prst="rect">
            <a:avLst/>
          </a:prstGeom>
          <a:noFill/>
        </p:spPr>
        <p:txBody>
          <a:bodyPr wrap="square" rtlCol="0">
            <a:spAutoFit/>
          </a:bodyPr>
          <a:lstStyle/>
          <a:p>
            <a:r>
              <a:rPr lang="en-US" dirty="0"/>
              <a:t>Hand 1</a:t>
            </a:r>
            <a:endParaRPr lang="en-ZA" dirty="0"/>
          </a:p>
        </p:txBody>
      </p:sp>
      <p:sp>
        <p:nvSpPr>
          <p:cNvPr id="14" name="TextBox 13">
            <a:extLst>
              <a:ext uri="{FF2B5EF4-FFF2-40B4-BE49-F238E27FC236}">
                <a16:creationId xmlns:a16="http://schemas.microsoft.com/office/drawing/2014/main" id="{C42A7236-EAC3-4781-9ECA-B70017C189D2}"/>
              </a:ext>
            </a:extLst>
          </p:cNvPr>
          <p:cNvSpPr txBox="1"/>
          <p:nvPr/>
        </p:nvSpPr>
        <p:spPr>
          <a:xfrm>
            <a:off x="6783429" y="759433"/>
            <a:ext cx="1264777" cy="369332"/>
          </a:xfrm>
          <a:prstGeom prst="rect">
            <a:avLst/>
          </a:prstGeom>
          <a:noFill/>
        </p:spPr>
        <p:txBody>
          <a:bodyPr wrap="square" rtlCol="0">
            <a:spAutoFit/>
          </a:bodyPr>
          <a:lstStyle/>
          <a:p>
            <a:r>
              <a:rPr lang="en-US" dirty="0"/>
              <a:t>Hand 3</a:t>
            </a:r>
            <a:endParaRPr lang="en-ZA" dirty="0"/>
          </a:p>
        </p:txBody>
      </p:sp>
      <p:sp>
        <p:nvSpPr>
          <p:cNvPr id="15" name="TextBox 14">
            <a:extLst>
              <a:ext uri="{FF2B5EF4-FFF2-40B4-BE49-F238E27FC236}">
                <a16:creationId xmlns:a16="http://schemas.microsoft.com/office/drawing/2014/main" id="{9E53C539-5102-4FFC-BC2A-F8800B04F2FF}"/>
              </a:ext>
            </a:extLst>
          </p:cNvPr>
          <p:cNvSpPr txBox="1"/>
          <p:nvPr/>
        </p:nvSpPr>
        <p:spPr>
          <a:xfrm>
            <a:off x="919599" y="2818435"/>
            <a:ext cx="1264777" cy="369332"/>
          </a:xfrm>
          <a:prstGeom prst="rect">
            <a:avLst/>
          </a:prstGeom>
          <a:noFill/>
        </p:spPr>
        <p:txBody>
          <a:bodyPr wrap="square" rtlCol="0">
            <a:spAutoFit/>
          </a:bodyPr>
          <a:lstStyle/>
          <a:p>
            <a:r>
              <a:rPr lang="en-US" dirty="0"/>
              <a:t>Hand 4</a:t>
            </a:r>
            <a:endParaRPr lang="en-ZA" dirty="0"/>
          </a:p>
        </p:txBody>
      </p:sp>
      <p:sp>
        <p:nvSpPr>
          <p:cNvPr id="16" name="TextBox 15">
            <a:extLst>
              <a:ext uri="{FF2B5EF4-FFF2-40B4-BE49-F238E27FC236}">
                <a16:creationId xmlns:a16="http://schemas.microsoft.com/office/drawing/2014/main" id="{6C6942E8-A44D-4E36-9BFD-AEA9595D7479}"/>
              </a:ext>
            </a:extLst>
          </p:cNvPr>
          <p:cNvSpPr txBox="1"/>
          <p:nvPr/>
        </p:nvSpPr>
        <p:spPr>
          <a:xfrm>
            <a:off x="3775144" y="2805865"/>
            <a:ext cx="1264777" cy="369332"/>
          </a:xfrm>
          <a:prstGeom prst="rect">
            <a:avLst/>
          </a:prstGeom>
          <a:noFill/>
        </p:spPr>
        <p:txBody>
          <a:bodyPr wrap="square" rtlCol="0">
            <a:spAutoFit/>
          </a:bodyPr>
          <a:lstStyle/>
          <a:p>
            <a:r>
              <a:rPr lang="en-US" dirty="0"/>
              <a:t>Hand 5</a:t>
            </a:r>
            <a:endParaRPr lang="en-ZA" dirty="0"/>
          </a:p>
        </p:txBody>
      </p:sp>
      <p:sp>
        <p:nvSpPr>
          <p:cNvPr id="23" name="TextBox 22">
            <a:extLst>
              <a:ext uri="{FF2B5EF4-FFF2-40B4-BE49-F238E27FC236}">
                <a16:creationId xmlns:a16="http://schemas.microsoft.com/office/drawing/2014/main" id="{2315E71F-54F8-4713-897D-9A9EFD6BA5EE}"/>
              </a:ext>
            </a:extLst>
          </p:cNvPr>
          <p:cNvSpPr txBox="1"/>
          <p:nvPr/>
        </p:nvSpPr>
        <p:spPr>
          <a:xfrm>
            <a:off x="6707877" y="2762560"/>
            <a:ext cx="1264777" cy="369332"/>
          </a:xfrm>
          <a:prstGeom prst="rect">
            <a:avLst/>
          </a:prstGeom>
          <a:noFill/>
        </p:spPr>
        <p:txBody>
          <a:bodyPr wrap="square" rtlCol="0">
            <a:spAutoFit/>
          </a:bodyPr>
          <a:lstStyle/>
          <a:p>
            <a:r>
              <a:rPr lang="en-US" dirty="0"/>
              <a:t>Hand 6</a:t>
            </a:r>
            <a:endParaRPr lang="en-ZA" dirty="0"/>
          </a:p>
        </p:txBody>
      </p:sp>
      <p:sp>
        <p:nvSpPr>
          <p:cNvPr id="24" name="TextBox 23">
            <a:extLst>
              <a:ext uri="{FF2B5EF4-FFF2-40B4-BE49-F238E27FC236}">
                <a16:creationId xmlns:a16="http://schemas.microsoft.com/office/drawing/2014/main" id="{BEEF49FA-44C5-420D-A093-C6305890D9E9}"/>
              </a:ext>
            </a:extLst>
          </p:cNvPr>
          <p:cNvSpPr txBox="1"/>
          <p:nvPr/>
        </p:nvSpPr>
        <p:spPr>
          <a:xfrm>
            <a:off x="971599" y="4819722"/>
            <a:ext cx="1264777" cy="369332"/>
          </a:xfrm>
          <a:prstGeom prst="rect">
            <a:avLst/>
          </a:prstGeom>
          <a:noFill/>
        </p:spPr>
        <p:txBody>
          <a:bodyPr wrap="square" rtlCol="0">
            <a:spAutoFit/>
          </a:bodyPr>
          <a:lstStyle/>
          <a:p>
            <a:r>
              <a:rPr lang="en-US" dirty="0"/>
              <a:t>Hand 7</a:t>
            </a:r>
            <a:endParaRPr lang="en-ZA" dirty="0"/>
          </a:p>
        </p:txBody>
      </p:sp>
      <p:sp>
        <p:nvSpPr>
          <p:cNvPr id="25" name="TextBox 24">
            <a:extLst>
              <a:ext uri="{FF2B5EF4-FFF2-40B4-BE49-F238E27FC236}">
                <a16:creationId xmlns:a16="http://schemas.microsoft.com/office/drawing/2014/main" id="{E5FA4BA5-E67F-4181-A3B2-AE9847A34C62}"/>
              </a:ext>
            </a:extLst>
          </p:cNvPr>
          <p:cNvSpPr txBox="1"/>
          <p:nvPr/>
        </p:nvSpPr>
        <p:spPr>
          <a:xfrm>
            <a:off x="3771363" y="4779512"/>
            <a:ext cx="1264777" cy="369332"/>
          </a:xfrm>
          <a:prstGeom prst="rect">
            <a:avLst/>
          </a:prstGeom>
          <a:noFill/>
        </p:spPr>
        <p:txBody>
          <a:bodyPr wrap="square" rtlCol="0">
            <a:spAutoFit/>
          </a:bodyPr>
          <a:lstStyle/>
          <a:p>
            <a:r>
              <a:rPr lang="en-US" dirty="0"/>
              <a:t>Hand 8</a:t>
            </a:r>
            <a:endParaRPr lang="en-ZA" dirty="0"/>
          </a:p>
        </p:txBody>
      </p:sp>
      <p:sp>
        <p:nvSpPr>
          <p:cNvPr id="26" name="TextBox 25">
            <a:extLst>
              <a:ext uri="{FF2B5EF4-FFF2-40B4-BE49-F238E27FC236}">
                <a16:creationId xmlns:a16="http://schemas.microsoft.com/office/drawing/2014/main" id="{6050D07E-1056-452B-BABC-08CD8576AE9C}"/>
              </a:ext>
            </a:extLst>
          </p:cNvPr>
          <p:cNvSpPr txBox="1"/>
          <p:nvPr/>
        </p:nvSpPr>
        <p:spPr>
          <a:xfrm>
            <a:off x="6803100" y="4784310"/>
            <a:ext cx="1264777" cy="369332"/>
          </a:xfrm>
          <a:prstGeom prst="rect">
            <a:avLst/>
          </a:prstGeom>
          <a:noFill/>
        </p:spPr>
        <p:txBody>
          <a:bodyPr wrap="square" rtlCol="0">
            <a:spAutoFit/>
          </a:bodyPr>
          <a:lstStyle/>
          <a:p>
            <a:r>
              <a:rPr lang="en-US" dirty="0"/>
              <a:t>Hand 9</a:t>
            </a:r>
            <a:endParaRPr lang="en-ZA" dirty="0"/>
          </a:p>
        </p:txBody>
      </p:sp>
    </p:spTree>
    <p:extLst>
      <p:ext uri="{BB962C8B-B14F-4D97-AF65-F5344CB8AC3E}">
        <p14:creationId xmlns:p14="http://schemas.microsoft.com/office/powerpoint/2010/main" val="445175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15634</TotalTime>
  <Words>6422</Words>
  <Application>Microsoft Office PowerPoint</Application>
  <PresentationFormat>On-screen Show (4:3)</PresentationFormat>
  <Paragraphs>1148</Paragraphs>
  <Slides>63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-apple-system</vt:lpstr>
      <vt:lpstr>arial</vt:lpstr>
      <vt:lpstr>arial</vt:lpstr>
      <vt:lpstr>Calibri</vt:lpstr>
      <vt:lpstr>Georgia</vt:lpstr>
      <vt:lpstr>inherit</vt:lpstr>
      <vt:lpstr>Open Sans</vt:lpstr>
      <vt:lpstr>Symbol</vt:lpstr>
      <vt:lpstr>Times New Roman</vt:lpstr>
      <vt:lpstr>Wingdings</vt:lpstr>
      <vt:lpstr>Office Theme</vt:lpstr>
      <vt:lpstr>    Bridge Workshop  Double! – new meanings for the World’s Oldest Bid</vt:lpstr>
      <vt:lpstr>Workshop Agenda</vt:lpstr>
      <vt:lpstr>Overconfidence</vt:lpstr>
      <vt:lpstr>Take out double</vt:lpstr>
      <vt:lpstr>One of the secrets of good bridge communicating to partner every time we get a chance to bid</vt:lpstr>
      <vt:lpstr>Write on the Monolith for your partner every time you get the chance to write</vt:lpstr>
      <vt:lpstr>Takeout double </vt:lpstr>
      <vt:lpstr>Take out Double</vt:lpstr>
      <vt:lpstr>WHAT DO WE BID AFTER RHO BID OF 1♠ ?</vt:lpstr>
      <vt:lpstr>WHAT DO WE BID AFTER RHO BID OF 1♠ ?</vt:lpstr>
      <vt:lpstr>No mistakes -1100</vt:lpstr>
      <vt:lpstr>WHAT DO WE BID AFTER RHO BID OF 1♠ ?</vt:lpstr>
      <vt:lpstr>WHAT DO WE BID IF RHO OPPONENT XXs AFTER OUR PARTNERS X  OF 1♣ ?</vt:lpstr>
      <vt:lpstr>WHAT’S OUR BID AFTER RHO 1♣ ?</vt:lpstr>
      <vt:lpstr>RESPONDING TO A TAKEOUT DOUBLE</vt:lpstr>
      <vt:lpstr>What do we bid?</vt:lpstr>
      <vt:lpstr>RESPONDING TO A TAKEOUT DOUBLE</vt:lpstr>
      <vt:lpstr>RESPONDING TO A TAKEOUT DOUBLE with their suit</vt:lpstr>
      <vt:lpstr>SUMMARY OF RESPONSES TO TAKE OUT X </vt:lpstr>
      <vt:lpstr>Balancing Double Situation </vt:lpstr>
      <vt:lpstr>Partnership should agree when Doubles are NOT INFORMATIVE but for penalties Doubles are NOT for penalties unless</vt:lpstr>
      <vt:lpstr>Negative doubles </vt:lpstr>
      <vt:lpstr> Negative Doubles (aka "Sputnik") What do we bid over 1♣  1♦ ?   </vt:lpstr>
      <vt:lpstr>Negative doubles</vt:lpstr>
      <vt:lpstr>Negative doubles Response by opener</vt:lpstr>
      <vt:lpstr>Negative doubles Response by opener</vt:lpstr>
      <vt:lpstr>What do we bid?</vt:lpstr>
      <vt:lpstr>What do we bid?</vt:lpstr>
      <vt:lpstr>Opener reply after a negative double</vt:lpstr>
      <vt:lpstr>Support Doubles and Support Redoubles </vt:lpstr>
      <vt:lpstr>PowerPoint Presentation</vt:lpstr>
      <vt:lpstr>Maximal (Invitational) Doubles</vt:lpstr>
      <vt:lpstr>Maximal (Invitational) Doubles and at last a PENALTY DOUBLE</vt:lpstr>
      <vt:lpstr>Maximal (Invitational) Doubles</vt:lpstr>
      <vt:lpstr>6. Responsive double after partner Doubles</vt:lpstr>
      <vt:lpstr>Responsive double</vt:lpstr>
      <vt:lpstr>7. Responsive double after p bids suit</vt:lpstr>
      <vt:lpstr>Responsive double after overcall</vt:lpstr>
      <vt:lpstr>Responsive double after an overcall</vt:lpstr>
      <vt:lpstr>8. Cue bid raise double</vt:lpstr>
      <vt:lpstr>Cue bid double</vt:lpstr>
      <vt:lpstr>9.Honour showing Doubles and redoubles</vt:lpstr>
      <vt:lpstr>10. Doubles of splinters</vt:lpstr>
      <vt:lpstr> Doubles of splinters bids</vt:lpstr>
      <vt:lpstr>11. Doubles when they cue bid a suit we have bid</vt:lpstr>
      <vt:lpstr>Doubles when they cue bid a suit we have bid</vt:lpstr>
      <vt:lpstr>12. Don't lead me double</vt:lpstr>
      <vt:lpstr>13. Double of cue bids when they looking for slam</vt:lpstr>
      <vt:lpstr>14.Double of game tries</vt:lpstr>
      <vt:lpstr>15. Doubling a 4th suit bid</vt:lpstr>
      <vt:lpstr>5. Snap dragon double       </vt:lpstr>
      <vt:lpstr>Snap dragon</vt:lpstr>
      <vt:lpstr>Snap dragon</vt:lpstr>
      <vt:lpstr>Snap dragon</vt:lpstr>
      <vt:lpstr>16. Lightner Doubles of slams</vt:lpstr>
      <vt:lpstr>16. Lightner Doubles of contracts</vt:lpstr>
      <vt:lpstr>16. Lightner General Rules</vt:lpstr>
      <vt:lpstr>D.S.I.P. (Do Something Intelligent Partner) Doubles or so-called Action doubles  </vt:lpstr>
      <vt:lpstr>D.S.I.P. (Do Something Intelligent Partner) Doubles or so-called Action doubles  </vt:lpstr>
      <vt:lpstr>18. The Lawrence double</vt:lpstr>
      <vt:lpstr>Lawrence Double</vt:lpstr>
      <vt:lpstr>19. Stripe tailed ape double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Workshop</dc:title>
  <dc:creator>Chris</dc:creator>
  <cp:lastModifiedBy>Carol Stanton</cp:lastModifiedBy>
  <cp:revision>475</cp:revision>
  <dcterms:created xsi:type="dcterms:W3CDTF">2013-11-15T13:12:10Z</dcterms:created>
  <dcterms:modified xsi:type="dcterms:W3CDTF">2022-03-27T09:07:10Z</dcterms:modified>
</cp:coreProperties>
</file>